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58" r:id="rId3"/>
    <p:sldId id="257" r:id="rId4"/>
    <p:sldId id="259" r:id="rId5"/>
    <p:sldId id="294" r:id="rId6"/>
    <p:sldId id="292" r:id="rId7"/>
    <p:sldId id="263" r:id="rId8"/>
    <p:sldId id="286" r:id="rId9"/>
    <p:sldId id="295" r:id="rId10"/>
    <p:sldId id="287" r:id="rId11"/>
    <p:sldId id="288" r:id="rId12"/>
    <p:sldId id="289" r:id="rId13"/>
    <p:sldId id="296" r:id="rId14"/>
    <p:sldId id="297" r:id="rId15"/>
    <p:sldId id="293" r:id="rId16"/>
    <p:sldId id="291" r:id="rId17"/>
    <p:sldId id="275" r:id="rId18"/>
    <p:sldId id="279" r:id="rId19"/>
    <p:sldId id="280" r:id="rId20"/>
    <p:sldId id="281" r:id="rId21"/>
    <p:sldId id="283" r:id="rId22"/>
    <p:sldId id="285" r:id="rId23"/>
  </p:sldIdLst>
  <p:sldSz cx="18288000" cy="10287000"/>
  <p:notesSz cx="6858000" cy="9144000"/>
  <p:embeddedFontLst>
    <p:embeddedFont>
      <p:font typeface="Atkinson Hyperlegible Bold" panose="020B0604020202020204" charset="0"/>
      <p:regular r:id="rId25"/>
    </p:embeddedFont>
    <p:embeddedFont>
      <p:font typeface="Quicksand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2E27"/>
    <a:srgbClr val="2E4E49"/>
    <a:srgbClr val="25515C"/>
    <a:srgbClr val="04271F"/>
    <a:srgbClr val="2350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990198-F0E2-46B4-8E86-561456C59F44}" type="datetimeFigureOut">
              <a:rPr lang="en-IN" smtClean="0"/>
              <a:t>06-04-2024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B68C5C-DC43-40FE-862D-F92A013EE38E}" type="slidenum">
              <a:rPr lang="en-IN" smtClean="0"/>
              <a:t>‹#›</a:t>
            </a:fld>
            <a:endParaRPr lang="en-IN"/>
          </a:p>
        </p:txBody>
      </p:sp>
    </p:spTree>
    <p:extLst>
      <p:ext uri="{BB962C8B-B14F-4D97-AF65-F5344CB8AC3E}">
        <p14:creationId xmlns:p14="http://schemas.microsoft.com/office/powerpoint/2010/main" val="1954681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drive.google.com/file/d/1HATrkivye1qva-DHEYc9_ddXgFSvftfy/view?usp=sharing" TargetMode="External"/><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drive.google.com/file/d/1HATrkivye1qva-DHEYc9_ddXgFSvftfy/view?usp=sharing" TargetMode="Externa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2.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6.sv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18" Type="http://schemas.openxmlformats.org/officeDocument/2006/relationships/image" Target="../media/image25.png"/><Relationship Id="rId3" Type="http://schemas.openxmlformats.org/officeDocument/2006/relationships/image" Target="../media/image4.svg"/><Relationship Id="rId21" Type="http://schemas.openxmlformats.org/officeDocument/2006/relationships/image" Target="../media/image28.svg"/><Relationship Id="rId7" Type="http://schemas.openxmlformats.org/officeDocument/2006/relationships/image" Target="../media/image8.svg"/><Relationship Id="rId12" Type="http://schemas.openxmlformats.org/officeDocument/2006/relationships/image" Target="../media/image13.png"/><Relationship Id="rId17" Type="http://schemas.openxmlformats.org/officeDocument/2006/relationships/image" Target="../media/image24.svg"/><Relationship Id="rId2" Type="http://schemas.openxmlformats.org/officeDocument/2006/relationships/image" Target="../media/image3.png"/><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5" Type="http://schemas.openxmlformats.org/officeDocument/2006/relationships/image" Target="../media/image16.svg"/><Relationship Id="rId10" Type="http://schemas.openxmlformats.org/officeDocument/2006/relationships/image" Target="../media/image11.png"/><Relationship Id="rId19" Type="http://schemas.openxmlformats.org/officeDocument/2006/relationships/image" Target="../media/image26.sv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drive.google.com/file/d/1QTtMLFgX4M_SxSQTXboQCGBirUZ7W1Pz/view?usp=sharing" TargetMode="External"/><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2">
              <a:lumMod val="90000"/>
            </a:schemeClr>
          </a:solidFill>
        </p:spPr>
      </p:sp>
      <p:sp>
        <p:nvSpPr>
          <p:cNvPr id="3" name="Freeform 3"/>
          <p:cNvSpPr/>
          <p:nvPr/>
        </p:nvSpPr>
        <p:spPr>
          <a:xfrm>
            <a:off x="14562845" y="6520188"/>
            <a:ext cx="3551546" cy="2620799"/>
          </a:xfrm>
          <a:custGeom>
            <a:avLst/>
            <a:gdLst/>
            <a:ahLst/>
            <a:cxnLst/>
            <a:rect l="l" t="t" r="r" b="b"/>
            <a:pathLst>
              <a:path w="4108666" h="3303368">
                <a:moveTo>
                  <a:pt x="0" y="0"/>
                </a:moveTo>
                <a:lnTo>
                  <a:pt x="4108666" y="0"/>
                </a:lnTo>
                <a:lnTo>
                  <a:pt x="4108666" y="3303368"/>
                </a:lnTo>
                <a:lnTo>
                  <a:pt x="0" y="33033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4911340" y="9258300"/>
            <a:ext cx="4695920" cy="4114800"/>
          </a:xfrm>
          <a:custGeom>
            <a:avLst/>
            <a:gdLst/>
            <a:ahLst/>
            <a:cxnLst/>
            <a:rect l="l" t="t" r="r" b="b"/>
            <a:pathLst>
              <a:path w="4695920" h="4114800">
                <a:moveTo>
                  <a:pt x="0" y="0"/>
                </a:moveTo>
                <a:lnTo>
                  <a:pt x="4695920" y="0"/>
                </a:lnTo>
                <a:lnTo>
                  <a:pt x="469592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7164507" y="9667322"/>
            <a:ext cx="3958987" cy="3296756"/>
          </a:xfrm>
          <a:custGeom>
            <a:avLst/>
            <a:gdLst/>
            <a:ahLst/>
            <a:cxnLst/>
            <a:rect l="l" t="t" r="r" b="b"/>
            <a:pathLst>
              <a:path w="3958987" h="3296756">
                <a:moveTo>
                  <a:pt x="0" y="0"/>
                </a:moveTo>
                <a:lnTo>
                  <a:pt x="3958986" y="0"/>
                </a:lnTo>
                <a:lnTo>
                  <a:pt x="3958986" y="3296756"/>
                </a:lnTo>
                <a:lnTo>
                  <a:pt x="0" y="32967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7608587" y="1172325"/>
            <a:ext cx="1530276" cy="2621969"/>
          </a:xfrm>
          <a:custGeom>
            <a:avLst/>
            <a:gdLst/>
            <a:ahLst/>
            <a:cxnLst/>
            <a:rect l="l" t="t" r="r" b="b"/>
            <a:pathLst>
              <a:path w="1530276" h="2621969">
                <a:moveTo>
                  <a:pt x="0" y="0"/>
                </a:moveTo>
                <a:lnTo>
                  <a:pt x="1530276" y="0"/>
                </a:lnTo>
                <a:lnTo>
                  <a:pt x="1530276" y="2621969"/>
                </a:lnTo>
                <a:lnTo>
                  <a:pt x="0" y="2621969"/>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7" name="Freeform 7"/>
          <p:cNvSpPr/>
          <p:nvPr/>
        </p:nvSpPr>
        <p:spPr>
          <a:xfrm>
            <a:off x="-956018" y="-3255149"/>
            <a:ext cx="4695920" cy="4114800"/>
          </a:xfrm>
          <a:custGeom>
            <a:avLst/>
            <a:gdLst/>
            <a:ahLst/>
            <a:cxnLst/>
            <a:rect l="l" t="t" r="r" b="b"/>
            <a:pathLst>
              <a:path w="4695920" h="4114800">
                <a:moveTo>
                  <a:pt x="0" y="0"/>
                </a:moveTo>
                <a:lnTo>
                  <a:pt x="4695920" y="0"/>
                </a:lnTo>
                <a:lnTo>
                  <a:pt x="469592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10800000">
            <a:off x="10988997" y="-695680"/>
            <a:ext cx="4140099" cy="1181810"/>
          </a:xfrm>
          <a:custGeom>
            <a:avLst/>
            <a:gdLst/>
            <a:ahLst/>
            <a:cxnLst/>
            <a:rect l="l" t="t" r="r" b="b"/>
            <a:pathLst>
              <a:path w="4140099" h="1181810">
                <a:moveTo>
                  <a:pt x="0" y="0"/>
                </a:moveTo>
                <a:lnTo>
                  <a:pt x="4140099" y="0"/>
                </a:lnTo>
                <a:lnTo>
                  <a:pt x="4140099" y="1181810"/>
                </a:lnTo>
                <a:lnTo>
                  <a:pt x="0" y="1181810"/>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9" name="Freeform 9"/>
          <p:cNvSpPr/>
          <p:nvPr/>
        </p:nvSpPr>
        <p:spPr>
          <a:xfrm>
            <a:off x="-1391942" y="8860734"/>
            <a:ext cx="2783883" cy="1955678"/>
          </a:xfrm>
          <a:custGeom>
            <a:avLst/>
            <a:gdLst/>
            <a:ahLst/>
            <a:cxnLst/>
            <a:rect l="l" t="t" r="r" b="b"/>
            <a:pathLst>
              <a:path w="2783883" h="1955678">
                <a:moveTo>
                  <a:pt x="0" y="0"/>
                </a:moveTo>
                <a:lnTo>
                  <a:pt x="2783884" y="0"/>
                </a:lnTo>
                <a:lnTo>
                  <a:pt x="2783884" y="1955678"/>
                </a:lnTo>
                <a:lnTo>
                  <a:pt x="0" y="1955678"/>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sp>
      <p:sp>
        <p:nvSpPr>
          <p:cNvPr id="10" name="Freeform 10"/>
          <p:cNvSpPr/>
          <p:nvPr/>
        </p:nvSpPr>
        <p:spPr>
          <a:xfrm>
            <a:off x="14926412" y="-2448770"/>
            <a:ext cx="4314581" cy="3232013"/>
          </a:xfrm>
          <a:custGeom>
            <a:avLst/>
            <a:gdLst/>
            <a:ahLst/>
            <a:cxnLst/>
            <a:rect l="l" t="t" r="r" b="b"/>
            <a:pathLst>
              <a:path w="4314581" h="3232013">
                <a:moveTo>
                  <a:pt x="0" y="0"/>
                </a:moveTo>
                <a:lnTo>
                  <a:pt x="4314581" y="0"/>
                </a:lnTo>
                <a:lnTo>
                  <a:pt x="4314581" y="3232013"/>
                </a:lnTo>
                <a:lnTo>
                  <a:pt x="0" y="3232013"/>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sp>
      <p:sp>
        <p:nvSpPr>
          <p:cNvPr id="11" name="TextBox 11"/>
          <p:cNvSpPr txBox="1"/>
          <p:nvPr/>
        </p:nvSpPr>
        <p:spPr>
          <a:xfrm>
            <a:off x="1028700" y="3030374"/>
            <a:ext cx="16230600" cy="2553083"/>
          </a:xfrm>
          <a:prstGeom prst="rect">
            <a:avLst/>
          </a:prstGeom>
        </p:spPr>
        <p:txBody>
          <a:bodyPr lIns="0" tIns="0" rIns="0" bIns="0" rtlCol="0" anchor="t">
            <a:spAutoFit/>
          </a:bodyPr>
          <a:lstStyle/>
          <a:p>
            <a:pPr marL="0" lvl="0" indent="0">
              <a:lnSpc>
                <a:spcPts val="10032"/>
              </a:lnSpc>
            </a:pPr>
            <a:r>
              <a:rPr lang="en-US" sz="8800" b="1" spc="378" dirty="0">
                <a:solidFill>
                  <a:srgbClr val="032E27"/>
                </a:solidFill>
                <a:latin typeface="Times New Roman" panose="02020603050405020304" pitchFamily="18" charset="0"/>
                <a:cs typeface="Times New Roman" panose="02020603050405020304" pitchFamily="18" charset="0"/>
              </a:rPr>
              <a:t>MINIMUM WEIGHTED STEINER TREE PROBLEM</a:t>
            </a:r>
          </a:p>
        </p:txBody>
      </p:sp>
      <p:sp>
        <p:nvSpPr>
          <p:cNvPr id="12" name="TextBox 12"/>
          <p:cNvSpPr txBox="1"/>
          <p:nvPr/>
        </p:nvSpPr>
        <p:spPr>
          <a:xfrm>
            <a:off x="7164507" y="6533200"/>
            <a:ext cx="8481824" cy="599836"/>
          </a:xfrm>
          <a:prstGeom prst="rect">
            <a:avLst/>
          </a:prstGeom>
        </p:spPr>
        <p:txBody>
          <a:bodyPr lIns="0" tIns="0" rIns="0" bIns="0" rtlCol="0" anchor="t">
            <a:spAutoFit/>
          </a:bodyPr>
          <a:lstStyle/>
          <a:p>
            <a:pPr marL="0" lvl="0" indent="0">
              <a:lnSpc>
                <a:spcPts val="4532"/>
              </a:lnSpc>
            </a:pPr>
            <a:r>
              <a:rPr lang="en-US" sz="4400" b="1" spc="-26" dirty="0">
                <a:solidFill>
                  <a:srgbClr val="04271F"/>
                </a:solidFill>
                <a:latin typeface="Times New Roman" panose="02020603050405020304" pitchFamily="18" charset="0"/>
                <a:cs typeface="Times New Roman" panose="02020603050405020304" pitchFamily="18" charset="0"/>
              </a:rPr>
              <a:t>PRESENTED BY:</a:t>
            </a:r>
          </a:p>
        </p:txBody>
      </p:sp>
      <p:sp>
        <p:nvSpPr>
          <p:cNvPr id="13" name="Freeform 13"/>
          <p:cNvSpPr/>
          <p:nvPr/>
        </p:nvSpPr>
        <p:spPr>
          <a:xfrm>
            <a:off x="1599739" y="9427608"/>
            <a:ext cx="3707973" cy="2777609"/>
          </a:xfrm>
          <a:custGeom>
            <a:avLst/>
            <a:gdLst/>
            <a:ahLst/>
            <a:cxnLst/>
            <a:rect l="l" t="t" r="r" b="b"/>
            <a:pathLst>
              <a:path w="3707973" h="2777609">
                <a:moveTo>
                  <a:pt x="0" y="0"/>
                </a:moveTo>
                <a:lnTo>
                  <a:pt x="3707973" y="0"/>
                </a:lnTo>
                <a:lnTo>
                  <a:pt x="3707973" y="2777609"/>
                </a:lnTo>
                <a:lnTo>
                  <a:pt x="0" y="2777609"/>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sp>
      <p:sp>
        <p:nvSpPr>
          <p:cNvPr id="14" name="TextBox 14"/>
          <p:cNvSpPr txBox="1"/>
          <p:nvPr/>
        </p:nvSpPr>
        <p:spPr>
          <a:xfrm>
            <a:off x="1028700" y="2529721"/>
            <a:ext cx="9258300" cy="461665"/>
          </a:xfrm>
          <a:prstGeom prst="rect">
            <a:avLst/>
          </a:prstGeom>
        </p:spPr>
        <p:txBody>
          <a:bodyPr wrap="square" lIns="0" tIns="0" rIns="0" bIns="0" rtlCol="0" anchor="t">
            <a:spAutoFit/>
          </a:bodyPr>
          <a:lstStyle/>
          <a:p>
            <a:pPr marL="0" lvl="0" indent="0">
              <a:lnSpc>
                <a:spcPts val="3605"/>
              </a:lnSpc>
            </a:pPr>
            <a:r>
              <a:rPr lang="en-US" sz="3500" b="1" spc="-21" dirty="0">
                <a:solidFill>
                  <a:srgbClr val="032E27"/>
                </a:solidFill>
                <a:latin typeface="Times New Roman" panose="02020603050405020304" pitchFamily="18" charset="0"/>
                <a:cs typeface="Times New Roman" panose="02020603050405020304" pitchFamily="18" charset="0"/>
              </a:rPr>
              <a:t>2-APPROXIMATION ALGORITHM FOR THE</a:t>
            </a:r>
          </a:p>
        </p:txBody>
      </p:sp>
      <p:sp>
        <p:nvSpPr>
          <p:cNvPr id="15" name="TextBox 15"/>
          <p:cNvSpPr txBox="1"/>
          <p:nvPr/>
        </p:nvSpPr>
        <p:spPr>
          <a:xfrm>
            <a:off x="7116881" y="7399355"/>
            <a:ext cx="6943595" cy="1769715"/>
          </a:xfrm>
          <a:prstGeom prst="rect">
            <a:avLst/>
          </a:prstGeom>
        </p:spPr>
        <p:txBody>
          <a:bodyPr wrap="square" lIns="0" tIns="0" rIns="0" bIns="0" rtlCol="0" anchor="t">
            <a:spAutoFit/>
          </a:bodyPr>
          <a:lstStyle/>
          <a:p>
            <a:pPr>
              <a:lnSpc>
                <a:spcPts val="4648"/>
              </a:lnSpc>
            </a:pPr>
            <a:r>
              <a:rPr lang="en-US" sz="4000" dirty="0">
                <a:solidFill>
                  <a:srgbClr val="04271F"/>
                </a:solidFill>
                <a:latin typeface="Times New Roman" panose="02020603050405020304" pitchFamily="18" charset="0"/>
                <a:cs typeface="Times New Roman" panose="02020603050405020304" pitchFamily="18" charset="0"/>
              </a:rPr>
              <a:t>J </a:t>
            </a:r>
            <a:r>
              <a:rPr lang="en-US" sz="4000" dirty="0" err="1">
                <a:solidFill>
                  <a:srgbClr val="04271F"/>
                </a:solidFill>
                <a:latin typeface="Times New Roman" panose="02020603050405020304" pitchFamily="18" charset="0"/>
                <a:cs typeface="Times New Roman" panose="02020603050405020304" pitchFamily="18" charset="0"/>
              </a:rPr>
              <a:t>Bhavishya</a:t>
            </a:r>
            <a:r>
              <a:rPr lang="en-US" sz="4000" dirty="0">
                <a:solidFill>
                  <a:srgbClr val="04271F"/>
                </a:solidFill>
                <a:latin typeface="Times New Roman" panose="02020603050405020304" pitchFamily="18" charset="0"/>
                <a:cs typeface="Times New Roman" panose="02020603050405020304" pitchFamily="18" charset="0"/>
              </a:rPr>
              <a:t>: </a:t>
            </a:r>
            <a:r>
              <a:rPr lang="en-US" sz="4000" dirty="0">
                <a:latin typeface="Times New Roman" panose="02020603050405020304" pitchFamily="18" charset="0"/>
                <a:cs typeface="Times New Roman" panose="02020603050405020304" pitchFamily="18" charset="0"/>
              </a:rPr>
              <a:t>21CSB0A24</a:t>
            </a:r>
          </a:p>
          <a:p>
            <a:pPr>
              <a:lnSpc>
                <a:spcPts val="4648"/>
              </a:lnSpc>
              <a:spcBef>
                <a:spcPct val="0"/>
              </a:spcBef>
            </a:pPr>
            <a:r>
              <a:rPr lang="en-US" sz="4000" dirty="0">
                <a:solidFill>
                  <a:srgbClr val="04271F"/>
                </a:solidFill>
                <a:latin typeface="Times New Roman" panose="02020603050405020304" pitchFamily="18" charset="0"/>
                <a:cs typeface="Times New Roman" panose="02020603050405020304" pitchFamily="18" charset="0"/>
              </a:rPr>
              <a:t>Tanu Priya: </a:t>
            </a:r>
            <a:r>
              <a:rPr lang="en-US" sz="4000" dirty="0">
                <a:latin typeface="Times New Roman" panose="02020603050405020304" pitchFamily="18" charset="0"/>
                <a:cs typeface="Times New Roman" panose="02020603050405020304" pitchFamily="18" charset="0"/>
              </a:rPr>
              <a:t>21CSB0A58</a:t>
            </a:r>
          </a:p>
          <a:p>
            <a:pPr>
              <a:lnSpc>
                <a:spcPts val="4648"/>
              </a:lnSpc>
              <a:spcBef>
                <a:spcPct val="0"/>
              </a:spcBef>
            </a:pPr>
            <a:r>
              <a:rPr lang="en-US" sz="4000" dirty="0" err="1">
                <a:solidFill>
                  <a:srgbClr val="04271F"/>
                </a:solidFill>
                <a:latin typeface="Times New Roman" panose="02020603050405020304" pitchFamily="18" charset="0"/>
                <a:cs typeface="Times New Roman" panose="02020603050405020304" pitchFamily="18" charset="0"/>
              </a:rPr>
              <a:t>Madhumitha</a:t>
            </a:r>
            <a:r>
              <a:rPr lang="en-US" sz="4000" dirty="0">
                <a:solidFill>
                  <a:srgbClr val="04271F"/>
                </a:solidFill>
                <a:latin typeface="Times New Roman" panose="02020603050405020304" pitchFamily="18" charset="0"/>
                <a:cs typeface="Times New Roman" panose="02020603050405020304" pitchFamily="18" charset="0"/>
              </a:rPr>
              <a:t> Thota: </a:t>
            </a:r>
            <a:r>
              <a:rPr lang="en-US" sz="4000" dirty="0">
                <a:latin typeface="Times New Roman" panose="02020603050405020304" pitchFamily="18" charset="0"/>
                <a:cs typeface="Times New Roman" panose="02020603050405020304" pitchFamily="18" charset="0"/>
              </a:rPr>
              <a:t>21CSB0A61</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6BF10B9A-27A7-825A-72B2-A61BCA0C66A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2">
              <a:lumMod val="90000"/>
            </a:schemeClr>
          </a:solidFill>
        </p:spPr>
      </p:sp>
      <p:sp>
        <p:nvSpPr>
          <p:cNvPr id="4" name="TextBox 4"/>
          <p:cNvSpPr txBox="1"/>
          <p:nvPr/>
        </p:nvSpPr>
        <p:spPr>
          <a:xfrm>
            <a:off x="1714500" y="664728"/>
            <a:ext cx="14859000" cy="956544"/>
          </a:xfrm>
          <a:prstGeom prst="rect">
            <a:avLst/>
          </a:prstGeom>
        </p:spPr>
        <p:txBody>
          <a:bodyPr wrap="square" lIns="0" tIns="0" rIns="0" bIns="0" rtlCol="0" anchor="t">
            <a:spAutoFit/>
          </a:bodyPr>
          <a:lstStyle/>
          <a:p>
            <a:pPr marL="0" lvl="0" indent="0" algn="ctr">
              <a:lnSpc>
                <a:spcPts val="7725"/>
              </a:lnSpc>
            </a:pPr>
            <a:r>
              <a:rPr lang="en-US" sz="6000" b="1" spc="210" dirty="0">
                <a:solidFill>
                  <a:srgbClr val="032E27"/>
                </a:solidFill>
                <a:latin typeface="Times New Roman" panose="02020603050405020304" pitchFamily="18" charset="0"/>
                <a:cs typeface="Times New Roman" panose="02020603050405020304" pitchFamily="18" charset="0"/>
              </a:rPr>
              <a:t>2- APPROXIMATION ALGORITHM</a:t>
            </a:r>
          </a:p>
        </p:txBody>
      </p:sp>
      <p:sp>
        <p:nvSpPr>
          <p:cNvPr id="6" name="TextBox 5">
            <a:extLst>
              <a:ext uri="{FF2B5EF4-FFF2-40B4-BE49-F238E27FC236}">
                <a16:creationId xmlns:a16="http://schemas.microsoft.com/office/drawing/2014/main" id="{8CA7EAC8-B882-4162-F9C3-DBBFD203C32A}"/>
              </a:ext>
            </a:extLst>
          </p:cNvPr>
          <p:cNvSpPr txBox="1"/>
          <p:nvPr/>
        </p:nvSpPr>
        <p:spPr>
          <a:xfrm>
            <a:off x="762000" y="2247900"/>
            <a:ext cx="16306800" cy="7632859"/>
          </a:xfrm>
          <a:prstGeom prst="rect">
            <a:avLst/>
          </a:prstGeom>
          <a:noFill/>
        </p:spPr>
        <p:txBody>
          <a:bodyPr wrap="square">
            <a:spAutoFit/>
          </a:bodyPr>
          <a:lstStyle/>
          <a:p>
            <a:pPr marL="0" indent="0" algn="just">
              <a:buNone/>
            </a:pPr>
            <a:r>
              <a:rPr lang="en-US" sz="3600" b="1" dirty="0">
                <a:solidFill>
                  <a:srgbClr val="002060"/>
                </a:solidFill>
                <a:latin typeface="Times New Roman" panose="02020603050405020304" pitchFamily="18" charset="0"/>
                <a:cs typeface="Times New Roman" panose="02020603050405020304" pitchFamily="18" charset="0"/>
              </a:rPr>
              <a:t>Step 1: </a:t>
            </a:r>
            <a:r>
              <a:rPr lang="en-US" sz="3500" dirty="0">
                <a:latin typeface="Times New Roman" panose="02020603050405020304" pitchFamily="18" charset="0"/>
                <a:cs typeface="Times New Roman" panose="02020603050405020304" pitchFamily="18" charset="0"/>
              </a:rPr>
              <a:t>Compute the Metric Closure.</a:t>
            </a:r>
          </a:p>
          <a:p>
            <a:pPr marL="0" indent="0" algn="just">
              <a:buNone/>
            </a:pPr>
            <a:r>
              <a:rPr lang="en-US" sz="3500" dirty="0">
                <a:latin typeface="Times New Roman" panose="02020603050405020304" pitchFamily="18" charset="0"/>
                <a:cs typeface="Times New Roman" panose="02020603050405020304" pitchFamily="18" charset="0"/>
              </a:rPr>
              <a:t>Create a complete graph (G' = (V, E')) where the weight of an edge ((u, v)) in (G') is the shortest path distance between (u) and (v) in (G). This can be done using Dijkstra algorithm.   </a:t>
            </a:r>
          </a:p>
          <a:p>
            <a:pPr marL="0" indent="0" algn="just">
              <a:buNone/>
            </a:pPr>
            <a:endParaRPr lang="en-US" sz="3500" dirty="0">
              <a:latin typeface="Times New Roman" panose="02020603050405020304" pitchFamily="18" charset="0"/>
              <a:cs typeface="Times New Roman" panose="02020603050405020304" pitchFamily="18" charset="0"/>
            </a:endParaRPr>
          </a:p>
          <a:p>
            <a:pPr marL="0" indent="0" algn="just">
              <a:buNone/>
            </a:pPr>
            <a:r>
              <a:rPr lang="en-US" sz="3600" b="1" dirty="0">
                <a:solidFill>
                  <a:srgbClr val="002060"/>
                </a:solidFill>
                <a:latin typeface="Times New Roman" panose="02020603050405020304" pitchFamily="18" charset="0"/>
                <a:cs typeface="Times New Roman" panose="02020603050405020304" pitchFamily="18" charset="0"/>
              </a:rPr>
              <a:t>Step 2: </a:t>
            </a:r>
            <a:r>
              <a:rPr lang="en-US" sz="3500" dirty="0">
                <a:latin typeface="Times New Roman" panose="02020603050405020304" pitchFamily="18" charset="0"/>
                <a:cs typeface="Times New Roman" panose="02020603050405020304" pitchFamily="18" charset="0"/>
              </a:rPr>
              <a:t>Compute Minimum Spanning Tree (MST). </a:t>
            </a:r>
          </a:p>
          <a:p>
            <a:pPr marL="0" indent="0" algn="just">
              <a:buNone/>
            </a:pPr>
            <a:r>
              <a:rPr lang="en-US" sz="3500" dirty="0">
                <a:latin typeface="Times New Roman" panose="02020603050405020304" pitchFamily="18" charset="0"/>
                <a:cs typeface="Times New Roman" panose="02020603050405020304" pitchFamily="18" charset="0"/>
              </a:rPr>
              <a:t>Use Prim’s algorithm to find a minimum spanning tree (T') of the graph (G’).</a:t>
            </a:r>
          </a:p>
          <a:p>
            <a:pPr marL="0" indent="0" algn="just">
              <a:buNone/>
            </a:pPr>
            <a:endParaRPr lang="en-US" sz="3500" dirty="0">
              <a:latin typeface="Times New Roman" panose="02020603050405020304" pitchFamily="18" charset="0"/>
              <a:cs typeface="Times New Roman" panose="02020603050405020304" pitchFamily="18" charset="0"/>
            </a:endParaRPr>
          </a:p>
          <a:p>
            <a:pPr marL="0" indent="0" algn="just">
              <a:buNone/>
            </a:pPr>
            <a:r>
              <a:rPr lang="en-US" sz="3600" b="1" dirty="0">
                <a:solidFill>
                  <a:srgbClr val="002060"/>
                </a:solidFill>
                <a:latin typeface="Times New Roman" panose="02020603050405020304" pitchFamily="18" charset="0"/>
                <a:cs typeface="Times New Roman" panose="02020603050405020304" pitchFamily="18" charset="0"/>
              </a:rPr>
              <a:t>Step 3: </a:t>
            </a:r>
            <a:r>
              <a:rPr lang="en-US" sz="3500" dirty="0">
                <a:latin typeface="Times New Roman" panose="02020603050405020304" pitchFamily="18" charset="0"/>
                <a:cs typeface="Times New Roman" panose="02020603050405020304" pitchFamily="18" charset="0"/>
              </a:rPr>
              <a:t>Transform the tree.</a:t>
            </a:r>
          </a:p>
          <a:p>
            <a:pPr marL="0" indent="0" algn="just">
              <a:buNone/>
            </a:pPr>
            <a:r>
              <a:rPr lang="en-US" sz="3500" dirty="0">
                <a:latin typeface="Times New Roman" panose="02020603050405020304" pitchFamily="18" charset="0"/>
                <a:cs typeface="Times New Roman" panose="02020603050405020304" pitchFamily="18" charset="0"/>
              </a:rPr>
              <a:t>Transform (T') back into a tree (T) in the original graph (G) by replacing each edge ((u, v)) in (T') with the corresponding shortest path between (u) and (v) in (G).   </a:t>
            </a:r>
          </a:p>
          <a:p>
            <a:pPr marL="0" indent="0" algn="just">
              <a:buNone/>
            </a:pPr>
            <a:endParaRPr lang="en-US" sz="3500" dirty="0">
              <a:latin typeface="Times New Roman" panose="02020603050405020304" pitchFamily="18" charset="0"/>
              <a:cs typeface="Times New Roman" panose="02020603050405020304" pitchFamily="18" charset="0"/>
            </a:endParaRPr>
          </a:p>
          <a:p>
            <a:pPr marL="0" indent="0">
              <a:buNone/>
            </a:pPr>
            <a:r>
              <a:rPr lang="en-US" sz="3600" b="1" dirty="0">
                <a:solidFill>
                  <a:srgbClr val="002060"/>
                </a:solidFill>
                <a:latin typeface="Times New Roman" panose="02020603050405020304" pitchFamily="18" charset="0"/>
                <a:cs typeface="Times New Roman" panose="02020603050405020304" pitchFamily="18" charset="0"/>
              </a:rPr>
              <a:t>Step 4: </a:t>
            </a:r>
            <a:r>
              <a:rPr lang="en-US" sz="3500" dirty="0">
                <a:latin typeface="Times New Roman" panose="02020603050405020304" pitchFamily="18" charset="0"/>
                <a:cs typeface="Times New Roman" panose="02020603050405020304" pitchFamily="18" charset="0"/>
              </a:rPr>
              <a:t>Output</a:t>
            </a:r>
            <a:br>
              <a:rPr lang="en-US" sz="3500" dirty="0">
                <a:latin typeface="Times New Roman" panose="02020603050405020304" pitchFamily="18" charset="0"/>
                <a:cs typeface="Times New Roman" panose="02020603050405020304" pitchFamily="18" charset="0"/>
              </a:rPr>
            </a:br>
            <a:r>
              <a:rPr lang="en-US" sz="3500" dirty="0">
                <a:latin typeface="Times New Roman" panose="02020603050405020304" pitchFamily="18" charset="0"/>
                <a:cs typeface="Times New Roman" panose="02020603050405020304" pitchFamily="18" charset="0"/>
              </a:rPr>
              <a:t>The resulting tree (T) is a 2-approximation of the MWSTP.</a:t>
            </a:r>
            <a:endParaRPr lang="en-IN" sz="3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858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6BF10B9A-27A7-825A-72B2-A61BCA0C66A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2">
              <a:lumMod val="90000"/>
            </a:schemeClr>
          </a:solidFill>
        </p:spPr>
      </p:sp>
      <p:sp>
        <p:nvSpPr>
          <p:cNvPr id="6" name="TextBox 5">
            <a:extLst>
              <a:ext uri="{FF2B5EF4-FFF2-40B4-BE49-F238E27FC236}">
                <a16:creationId xmlns:a16="http://schemas.microsoft.com/office/drawing/2014/main" id="{8CA7EAC8-B882-4162-F9C3-DBBFD203C32A}"/>
              </a:ext>
            </a:extLst>
          </p:cNvPr>
          <p:cNvSpPr txBox="1"/>
          <p:nvPr/>
        </p:nvSpPr>
        <p:spPr>
          <a:xfrm>
            <a:off x="1295400" y="952500"/>
            <a:ext cx="15468600" cy="8956298"/>
          </a:xfrm>
          <a:prstGeom prst="rect">
            <a:avLst/>
          </a:prstGeom>
          <a:noFill/>
        </p:spPr>
        <p:txBody>
          <a:bodyPr wrap="square">
            <a:spAutoFit/>
          </a:bodyPr>
          <a:lstStyle/>
          <a:p>
            <a:pPr marL="571500" indent="-571500" algn="just">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By constructing the metric closure in step 1, we essentially replace each edge with the shortest path distance between its endpoints. This ensures that the resulting graph is metric, meaning it satisfies the triangle inequality property.</a:t>
            </a:r>
          </a:p>
          <a:p>
            <a:pPr marL="571500" indent="-571500" algn="just">
              <a:buFont typeface="Wingdings" panose="05000000000000000000" pitchFamily="2" charset="2"/>
              <a:buChar char="Ø"/>
            </a:pPr>
            <a:endParaRPr lang="en-US" sz="3600" dirty="0">
              <a:latin typeface="Times New Roman" panose="02020603050405020304" pitchFamily="18" charset="0"/>
              <a:cs typeface="Times New Roman" panose="02020603050405020304" pitchFamily="18" charset="0"/>
            </a:endParaRPr>
          </a:p>
          <a:p>
            <a:pPr marL="571500" indent="-571500" algn="just">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Computing the minimum spanning tree (T') of the metric closure graph in step 2 ensures that we have a tree connecting all vertices with minimum total edge weight.</a:t>
            </a:r>
          </a:p>
          <a:p>
            <a:pPr marL="571500" indent="-571500" algn="just">
              <a:buFont typeface="Wingdings" panose="05000000000000000000" pitchFamily="2" charset="2"/>
              <a:buChar char="Ø"/>
            </a:pPr>
            <a:endParaRPr lang="en-US" sz="3600" dirty="0">
              <a:latin typeface="Times New Roman" panose="02020603050405020304" pitchFamily="18" charset="0"/>
              <a:cs typeface="Times New Roman" panose="02020603050405020304" pitchFamily="18" charset="0"/>
            </a:endParaRPr>
          </a:p>
          <a:p>
            <a:pPr marL="571500" indent="-571500" algn="just">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Transforming (T') back into the original graph (G) in step 3 preserves the metric property of the tree while ensuring that it only uses edges from the original graph.</a:t>
            </a:r>
          </a:p>
          <a:p>
            <a:pPr marL="571500" indent="-571500" algn="just">
              <a:buFont typeface="Wingdings" panose="05000000000000000000" pitchFamily="2" charset="2"/>
              <a:buChar char="Ø"/>
            </a:pPr>
            <a:endParaRPr lang="en-US" sz="3600" dirty="0">
              <a:latin typeface="Times New Roman" panose="02020603050405020304" pitchFamily="18" charset="0"/>
              <a:cs typeface="Times New Roman" panose="02020603050405020304" pitchFamily="18" charset="0"/>
            </a:endParaRPr>
          </a:p>
          <a:p>
            <a:pPr marL="571500" indent="-571500" algn="just">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The resulting tree (T) has a weight that is at most twice the weight of the optimal Steiner tree, making it a 2-approximation algorithm for the MWSTP. This is due to the fact that the shortest path distance between any two vertices in the metric closure is at most the corresponding distance in the original graph.</a:t>
            </a:r>
            <a:endParaRPr lang="en-IN"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4192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6BF10B9A-27A7-825A-72B2-A61BCA0C66A5}"/>
              </a:ext>
            </a:extLst>
          </p:cNvPr>
          <p:cNvSpPr/>
          <p:nvPr/>
        </p:nvSpPr>
        <p:spPr>
          <a:xfrm>
            <a:off x="-4763"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2">
              <a:lumMod val="90000"/>
            </a:schemeClr>
          </a:solidFill>
        </p:spPr>
        <p:txBody>
          <a:bodyPr/>
          <a:lstStyle/>
          <a:p>
            <a:endParaRPr lang="en-IN" dirty="0"/>
          </a:p>
        </p:txBody>
      </p:sp>
      <p:sp>
        <p:nvSpPr>
          <p:cNvPr id="4" name="TextBox 4"/>
          <p:cNvSpPr txBox="1"/>
          <p:nvPr/>
        </p:nvSpPr>
        <p:spPr>
          <a:xfrm>
            <a:off x="1714500" y="664728"/>
            <a:ext cx="14859000" cy="956544"/>
          </a:xfrm>
          <a:prstGeom prst="rect">
            <a:avLst/>
          </a:prstGeom>
        </p:spPr>
        <p:txBody>
          <a:bodyPr wrap="square" lIns="0" tIns="0" rIns="0" bIns="0" rtlCol="0" anchor="t">
            <a:spAutoFit/>
          </a:bodyPr>
          <a:lstStyle/>
          <a:p>
            <a:pPr marL="0" lvl="0" indent="0" algn="ctr">
              <a:lnSpc>
                <a:spcPts val="7725"/>
              </a:lnSpc>
            </a:pPr>
            <a:r>
              <a:rPr lang="en-US" sz="6000" b="1" spc="210" dirty="0">
                <a:solidFill>
                  <a:srgbClr val="032E27"/>
                </a:solidFill>
                <a:latin typeface="Times New Roman" panose="02020603050405020304" pitchFamily="18" charset="0"/>
                <a:cs typeface="Times New Roman" panose="02020603050405020304" pitchFamily="18" charset="0"/>
              </a:rPr>
              <a:t>APPROXIMATION RATIO</a:t>
            </a:r>
          </a:p>
        </p:txBody>
      </p:sp>
      <p:sp>
        <p:nvSpPr>
          <p:cNvPr id="6" name="TextBox 5">
            <a:extLst>
              <a:ext uri="{FF2B5EF4-FFF2-40B4-BE49-F238E27FC236}">
                <a16:creationId xmlns:a16="http://schemas.microsoft.com/office/drawing/2014/main" id="{A58623D0-2F17-AF29-6310-C4E5A1644A1F}"/>
              </a:ext>
            </a:extLst>
          </p:cNvPr>
          <p:cNvSpPr txBox="1"/>
          <p:nvPr/>
        </p:nvSpPr>
        <p:spPr>
          <a:xfrm>
            <a:off x="1066800" y="2171700"/>
            <a:ext cx="16687800" cy="7171194"/>
          </a:xfrm>
          <a:prstGeom prst="rect">
            <a:avLst/>
          </a:prstGeom>
          <a:noFill/>
        </p:spPr>
        <p:txBody>
          <a:bodyPr wrap="square" rtlCol="0">
            <a:spAutoFit/>
          </a:bodyPr>
          <a:lstStyle/>
          <a:p>
            <a:r>
              <a:rPr lang="en-US" sz="4600" dirty="0">
                <a:latin typeface="Times New Roman" panose="02020603050405020304" pitchFamily="18" charset="0"/>
                <a:cs typeface="Times New Roman" panose="02020603050405020304" pitchFamily="18" charset="0"/>
              </a:rPr>
              <a:t>We will evaluate the quality of the solution of this algorithm in theory. </a:t>
            </a:r>
          </a:p>
          <a:p>
            <a:endParaRPr lang="en-US" sz="4600" dirty="0">
              <a:latin typeface="Times New Roman" panose="02020603050405020304" pitchFamily="18" charset="0"/>
              <a:cs typeface="Times New Roman" panose="02020603050405020304" pitchFamily="18" charset="0"/>
            </a:endParaRPr>
          </a:p>
          <a:p>
            <a:pPr marL="685800" indent="-685800">
              <a:buFont typeface="Wingdings" panose="05000000000000000000" pitchFamily="2" charset="2"/>
              <a:buChar char="Ø"/>
            </a:pPr>
            <a:r>
              <a:rPr lang="en-US" sz="4600" dirty="0">
                <a:latin typeface="Times New Roman" panose="02020603050405020304" pitchFamily="18" charset="0"/>
                <a:cs typeface="Times New Roman" panose="02020603050405020304" pitchFamily="18" charset="0"/>
              </a:rPr>
              <a:t>Let G</a:t>
            </a:r>
            <a:r>
              <a:rPr lang="en-US" sz="4600" baseline="-25000" dirty="0">
                <a:latin typeface="Times New Roman" panose="02020603050405020304" pitchFamily="18" charset="0"/>
                <a:cs typeface="Times New Roman" panose="02020603050405020304" pitchFamily="18" charset="0"/>
              </a:rPr>
              <a:t>Y </a:t>
            </a:r>
            <a:r>
              <a:rPr lang="en-US" sz="4600" dirty="0">
                <a:latin typeface="Times New Roman" panose="02020603050405020304" pitchFamily="18" charset="0"/>
                <a:cs typeface="Times New Roman" panose="02020603050405020304" pitchFamily="18" charset="0"/>
              </a:rPr>
              <a:t>= (Y, E(G</a:t>
            </a:r>
            <a:r>
              <a:rPr lang="en-US" sz="4600" baseline="-25000" dirty="0">
                <a:latin typeface="Times New Roman" panose="02020603050405020304" pitchFamily="18" charset="0"/>
                <a:cs typeface="Times New Roman" panose="02020603050405020304" pitchFamily="18" charset="0"/>
              </a:rPr>
              <a:t>Y</a:t>
            </a:r>
            <a:r>
              <a:rPr lang="en-US" sz="4600" dirty="0">
                <a:latin typeface="Times New Roman" panose="02020603050405020304" pitchFamily="18" charset="0"/>
                <a:cs typeface="Times New Roman" panose="02020603050405020304" pitchFamily="18" charset="0"/>
              </a:rPr>
              <a:t>), w̅). Note that w(T) ≤ T</a:t>
            </a:r>
            <a:r>
              <a:rPr lang="en-US" sz="4600" baseline="-25000" dirty="0">
                <a:latin typeface="Times New Roman" panose="02020603050405020304" pitchFamily="18" charset="0"/>
                <a:cs typeface="Times New Roman" panose="02020603050405020304" pitchFamily="18" charset="0"/>
              </a:rPr>
              <a:t>Y</a:t>
            </a:r>
            <a:r>
              <a:rPr lang="en-US" sz="4600" dirty="0">
                <a:latin typeface="Times New Roman" panose="02020603050405020304" pitchFamily="18" charset="0"/>
                <a:cs typeface="Times New Roman" panose="02020603050405020304" pitchFamily="18" charset="0"/>
              </a:rPr>
              <a:t>, since at most all of the shortest paths between each pair of terminals are inserted. We want to compare TY with an SMT. </a:t>
            </a:r>
          </a:p>
          <a:p>
            <a:pPr marL="685800" indent="-685800">
              <a:buFont typeface="Wingdings" panose="05000000000000000000" pitchFamily="2" charset="2"/>
              <a:buChar char="Ø"/>
            </a:pPr>
            <a:endParaRPr lang="en-US" sz="4600" dirty="0">
              <a:latin typeface="Times New Roman" panose="02020603050405020304" pitchFamily="18" charset="0"/>
              <a:cs typeface="Times New Roman" panose="02020603050405020304" pitchFamily="18" charset="0"/>
            </a:endParaRPr>
          </a:p>
          <a:p>
            <a:pPr marL="685800" indent="-685800">
              <a:buFont typeface="Wingdings" panose="05000000000000000000" pitchFamily="2" charset="2"/>
              <a:buChar char="Ø"/>
            </a:pPr>
            <a:r>
              <a:rPr lang="en-US" sz="4600" dirty="0">
                <a:latin typeface="Times New Roman" panose="02020603050405020304" pitchFamily="18" charset="0"/>
                <a:cs typeface="Times New Roman" panose="02020603050405020304" pitchFamily="18" charset="0"/>
              </a:rPr>
              <a:t>Let T</a:t>
            </a:r>
            <a:r>
              <a:rPr lang="en-US" sz="4600" baseline="30000" dirty="0">
                <a:latin typeface="Times New Roman" panose="02020603050405020304" pitchFamily="18" charset="0"/>
                <a:cs typeface="Times New Roman" panose="02020603050405020304" pitchFamily="18" charset="0"/>
              </a:rPr>
              <a:t>*</a:t>
            </a:r>
            <a:r>
              <a:rPr lang="en-US" sz="4600" baseline="-25000" dirty="0">
                <a:latin typeface="Times New Roman" panose="02020603050405020304" pitchFamily="18" charset="0"/>
                <a:cs typeface="Times New Roman" panose="02020603050405020304" pitchFamily="18" charset="0"/>
              </a:rPr>
              <a:t>Y  </a:t>
            </a:r>
            <a:r>
              <a:rPr lang="en-US" sz="4600" dirty="0">
                <a:latin typeface="Times New Roman" panose="02020603050405020304" pitchFamily="18" charset="0"/>
                <a:cs typeface="Times New Roman" panose="02020603050405020304" pitchFamily="18" charset="0"/>
              </a:rPr>
              <a:t>be the SMT. Consider a Eulerian tour X on the doubling tree. Since the tour passes each edge exactly twice, we have w(X) = 2(T*</a:t>
            </a:r>
            <a:r>
              <a:rPr lang="en-US" sz="4600" baseline="-25000" dirty="0">
                <a:latin typeface="Times New Roman" panose="02020603050405020304" pitchFamily="18" charset="0"/>
                <a:cs typeface="Times New Roman" panose="02020603050405020304" pitchFamily="18" charset="0"/>
              </a:rPr>
              <a:t>Y</a:t>
            </a:r>
            <a:r>
              <a:rPr lang="en-US" sz="4600" dirty="0">
                <a:latin typeface="Times New Roman" panose="02020603050405020304" pitchFamily="18" charset="0"/>
                <a:cs typeface="Times New Roman" panose="02020603050405020304" pitchFamily="18" charset="0"/>
              </a:rPr>
              <a:t>). </a:t>
            </a:r>
            <a:endParaRPr lang="en-IN" sz="4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648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6BF10B9A-27A7-825A-72B2-A61BCA0C66A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2">
              <a:lumMod val="90000"/>
            </a:schemeClr>
          </a:solidFill>
        </p:spPr>
        <p:txBody>
          <a:bodyPr/>
          <a:lstStyle/>
          <a:p>
            <a:endParaRPr lang="en-IN" dirty="0"/>
          </a:p>
        </p:txBody>
      </p:sp>
      <p:sp>
        <p:nvSpPr>
          <p:cNvPr id="6" name="TextBox 5">
            <a:extLst>
              <a:ext uri="{FF2B5EF4-FFF2-40B4-BE49-F238E27FC236}">
                <a16:creationId xmlns:a16="http://schemas.microsoft.com/office/drawing/2014/main" id="{A58623D0-2F17-AF29-6310-C4E5A1644A1F}"/>
              </a:ext>
            </a:extLst>
          </p:cNvPr>
          <p:cNvSpPr txBox="1"/>
          <p:nvPr/>
        </p:nvSpPr>
        <p:spPr>
          <a:xfrm>
            <a:off x="800100" y="1203960"/>
            <a:ext cx="16687800" cy="8586966"/>
          </a:xfrm>
          <a:prstGeom prst="rect">
            <a:avLst/>
          </a:prstGeom>
          <a:noFill/>
        </p:spPr>
        <p:txBody>
          <a:bodyPr wrap="square" rtlCol="0">
            <a:spAutoFit/>
          </a:bodyPr>
          <a:lstStyle/>
          <a:p>
            <a:pPr marL="685800" indent="-685800">
              <a:buFont typeface="Wingdings" panose="05000000000000000000" pitchFamily="2" charset="2"/>
              <a:buChar char="Ø"/>
            </a:pPr>
            <a:r>
              <a:rPr lang="en-US" sz="4600" dirty="0">
                <a:latin typeface="Times New Roman" panose="02020603050405020304" pitchFamily="18" charset="0"/>
                <a:cs typeface="Times New Roman" panose="02020603050405020304" pitchFamily="18" charset="0"/>
              </a:rPr>
              <a:t>On the other hand, since the tour visits all the terminals in the graph, we have</a:t>
            </a:r>
          </a:p>
          <a:p>
            <a:pPr algn="ctr"/>
            <a:r>
              <a:rPr lang="en-IN" sz="4600" dirty="0">
                <a:latin typeface="Times New Roman" panose="02020603050405020304" pitchFamily="18" charset="0"/>
                <a:cs typeface="Times New Roman" panose="02020603050405020304" pitchFamily="18" charset="0"/>
              </a:rPr>
              <a:t>  </a:t>
            </a:r>
            <a:r>
              <a:rPr lang="pl-PL" sz="4600" dirty="0">
                <a:latin typeface="Times New Roman" panose="02020603050405020304" pitchFamily="18" charset="0"/>
                <a:cs typeface="Times New Roman" panose="02020603050405020304" pitchFamily="18" charset="0"/>
              </a:rPr>
              <a:t>w(X) </a:t>
            </a:r>
            <a:r>
              <a:rPr lang="en-IN" sz="4600" dirty="0">
                <a:latin typeface="Times New Roman" panose="02020603050405020304" pitchFamily="18" charset="0"/>
                <a:cs typeface="Times New Roman" panose="02020603050405020304" pitchFamily="18" charset="0"/>
              </a:rPr>
              <a:t> </a:t>
            </a:r>
            <a:r>
              <a:rPr lang="pl-PL" sz="4600" dirty="0">
                <a:latin typeface="Times New Roman" panose="02020603050405020304" pitchFamily="18" charset="0"/>
                <a:cs typeface="Times New Roman" panose="02020603050405020304" pitchFamily="18" charset="0"/>
              </a:rPr>
              <a:t>≥</a:t>
            </a:r>
            <a:r>
              <a:rPr lang="en-IN" sz="4600" dirty="0">
                <a:latin typeface="Times New Roman" panose="02020603050405020304" pitchFamily="18" charset="0"/>
                <a:cs typeface="Times New Roman" panose="02020603050405020304" pitchFamily="18" charset="0"/>
              </a:rPr>
              <a:t> </a:t>
            </a:r>
            <a:r>
              <a:rPr lang="pl-PL" sz="4600" dirty="0">
                <a:latin typeface="Times New Roman" panose="02020603050405020304" pitchFamily="18" charset="0"/>
                <a:cs typeface="Times New Roman" panose="02020603050405020304" pitchFamily="18" charset="0"/>
              </a:rPr>
              <a:t>w(tsp(G</a:t>
            </a:r>
            <a:r>
              <a:rPr lang="pl-PL" sz="4600" baseline="-25000" dirty="0">
                <a:latin typeface="Times New Roman" panose="02020603050405020304" pitchFamily="18" charset="0"/>
                <a:cs typeface="Times New Roman" panose="02020603050405020304" pitchFamily="18" charset="0"/>
              </a:rPr>
              <a:t>Y</a:t>
            </a:r>
            <a:r>
              <a:rPr lang="pl-PL" sz="4600" dirty="0">
                <a:latin typeface="Times New Roman" panose="02020603050405020304" pitchFamily="18" charset="0"/>
                <a:cs typeface="Times New Roman" panose="02020603050405020304" pitchFamily="18" charset="0"/>
              </a:rPr>
              <a:t>)) ≥ w(T</a:t>
            </a:r>
            <a:r>
              <a:rPr lang="pl-PL" sz="4600" baseline="-25000" dirty="0">
                <a:latin typeface="Times New Roman" panose="02020603050405020304" pitchFamily="18" charset="0"/>
                <a:cs typeface="Times New Roman" panose="02020603050405020304" pitchFamily="18" charset="0"/>
              </a:rPr>
              <a:t>Y</a:t>
            </a:r>
            <a:r>
              <a:rPr lang="pl-PL" sz="4600" dirty="0">
                <a:latin typeface="Times New Roman" panose="02020603050405020304" pitchFamily="18" charset="0"/>
                <a:cs typeface="Times New Roman" panose="02020603050405020304" pitchFamily="18" charset="0"/>
              </a:rPr>
              <a:t>),</a:t>
            </a:r>
            <a:endParaRPr lang="en-US" sz="4600" dirty="0">
              <a:latin typeface="Times New Roman" panose="02020603050405020304" pitchFamily="18" charset="0"/>
              <a:cs typeface="Times New Roman" panose="02020603050405020304" pitchFamily="18" charset="0"/>
            </a:endParaRPr>
          </a:p>
          <a:p>
            <a:pPr algn="ctr"/>
            <a:r>
              <a:rPr lang="pl-PL" sz="4600" dirty="0">
                <a:latin typeface="Times New Roman" panose="02020603050405020304" pitchFamily="18" charset="0"/>
                <a:cs typeface="Times New Roman" panose="02020603050405020304" pitchFamily="18" charset="0"/>
              </a:rPr>
              <a:t>w(T)</a:t>
            </a:r>
            <a:r>
              <a:rPr lang="en-IN" sz="4600" dirty="0">
                <a:latin typeface="Times New Roman" panose="02020603050405020304" pitchFamily="18" charset="0"/>
                <a:cs typeface="Times New Roman" panose="02020603050405020304" pitchFamily="18" charset="0"/>
              </a:rPr>
              <a:t> </a:t>
            </a:r>
            <a:r>
              <a:rPr lang="pl-PL" sz="4600" dirty="0">
                <a:latin typeface="Times New Roman" panose="02020603050405020304" pitchFamily="18" charset="0"/>
                <a:cs typeface="Times New Roman" panose="02020603050405020304" pitchFamily="18" charset="0"/>
              </a:rPr>
              <a:t> ≤ </a:t>
            </a:r>
            <a:r>
              <a:rPr lang="en-IN" sz="4600" dirty="0">
                <a:latin typeface="Times New Roman" panose="02020603050405020304" pitchFamily="18" charset="0"/>
                <a:cs typeface="Times New Roman" panose="02020603050405020304" pitchFamily="18" charset="0"/>
              </a:rPr>
              <a:t> </a:t>
            </a:r>
            <a:r>
              <a:rPr lang="pl-PL" sz="4600" dirty="0">
                <a:latin typeface="Times New Roman" panose="02020603050405020304" pitchFamily="18" charset="0"/>
                <a:cs typeface="Times New Roman" panose="02020603050405020304" pitchFamily="18" charset="0"/>
              </a:rPr>
              <a:t>w(T</a:t>
            </a:r>
            <a:r>
              <a:rPr lang="pl-PL" sz="4600" baseline="-25000" dirty="0">
                <a:latin typeface="Times New Roman" panose="02020603050405020304" pitchFamily="18" charset="0"/>
                <a:cs typeface="Times New Roman" panose="02020603050405020304" pitchFamily="18" charset="0"/>
              </a:rPr>
              <a:t>Y</a:t>
            </a:r>
            <a:r>
              <a:rPr lang="pl-PL" sz="4600" dirty="0">
                <a:latin typeface="Times New Roman" panose="02020603050405020304" pitchFamily="18" charset="0"/>
                <a:cs typeface="Times New Roman" panose="02020603050405020304" pitchFamily="18" charset="0"/>
              </a:rPr>
              <a:t>) ≤ 2×w(T</a:t>
            </a:r>
            <a:r>
              <a:rPr lang="en-IN" sz="4600" baseline="30000" dirty="0">
                <a:latin typeface="Times New Roman" panose="02020603050405020304" pitchFamily="18" charset="0"/>
                <a:cs typeface="Times New Roman" panose="02020603050405020304" pitchFamily="18" charset="0"/>
              </a:rPr>
              <a:t>*</a:t>
            </a:r>
            <a:r>
              <a:rPr lang="pl-PL" sz="4600" baseline="-25000" dirty="0">
                <a:latin typeface="Times New Roman" panose="02020603050405020304" pitchFamily="18" charset="0"/>
                <a:cs typeface="Times New Roman" panose="02020603050405020304" pitchFamily="18" charset="0"/>
              </a:rPr>
              <a:t>Y</a:t>
            </a:r>
            <a:r>
              <a:rPr lang="pl-PL" sz="4600" dirty="0">
                <a:latin typeface="Times New Roman" panose="02020603050405020304" pitchFamily="18" charset="0"/>
                <a:cs typeface="Times New Roman" panose="02020603050405020304" pitchFamily="18" charset="0"/>
              </a:rPr>
              <a:t>)</a:t>
            </a:r>
            <a:endParaRPr lang="en-US" sz="4600" dirty="0">
              <a:latin typeface="Times New Roman" panose="02020603050405020304" pitchFamily="18" charset="0"/>
              <a:cs typeface="Times New Roman" panose="02020603050405020304" pitchFamily="18" charset="0"/>
            </a:endParaRPr>
          </a:p>
          <a:p>
            <a:pPr marL="685800" indent="-685800">
              <a:buFont typeface="Wingdings" panose="05000000000000000000" pitchFamily="2" charset="2"/>
              <a:buChar char="Ø"/>
            </a:pPr>
            <a:endParaRPr lang="en-IN" sz="4600" dirty="0">
              <a:latin typeface="Times New Roman" panose="02020603050405020304" pitchFamily="18" charset="0"/>
              <a:cs typeface="Times New Roman" panose="02020603050405020304" pitchFamily="18" charset="0"/>
            </a:endParaRPr>
          </a:p>
          <a:p>
            <a:pPr marL="685800" indent="-685800">
              <a:buFont typeface="Wingdings" panose="05000000000000000000" pitchFamily="2" charset="2"/>
              <a:buChar char="Ø"/>
            </a:pPr>
            <a:r>
              <a:rPr lang="en-US" sz="4600" dirty="0">
                <a:latin typeface="Times New Roman" panose="02020603050405020304" pitchFamily="18" charset="0"/>
                <a:cs typeface="Times New Roman" panose="02020603050405020304" pitchFamily="18" charset="0"/>
              </a:rPr>
              <a:t>To see that the upper bound is asymptotically tight, consider an extreme example. Suppose that there are k terminals, and 1 nonterminal. </a:t>
            </a:r>
          </a:p>
          <a:p>
            <a:pPr marL="685800" indent="-685800">
              <a:buFont typeface="Wingdings" panose="05000000000000000000" pitchFamily="2" charset="2"/>
              <a:buChar char="Ø"/>
            </a:pPr>
            <a:endParaRPr lang="en-US" sz="4600" dirty="0">
              <a:latin typeface="Times New Roman" panose="02020603050405020304" pitchFamily="18" charset="0"/>
              <a:cs typeface="Times New Roman" panose="02020603050405020304" pitchFamily="18" charset="0"/>
            </a:endParaRPr>
          </a:p>
          <a:p>
            <a:pPr marL="685800" indent="-685800">
              <a:buFont typeface="Wingdings" panose="05000000000000000000" pitchFamily="2" charset="2"/>
              <a:buChar char="Ø"/>
            </a:pPr>
            <a:r>
              <a:rPr lang="en-US" sz="4600" dirty="0">
                <a:latin typeface="Times New Roman" panose="02020603050405020304" pitchFamily="18" charset="0"/>
                <a:cs typeface="Times New Roman" panose="02020603050405020304" pitchFamily="18" charset="0"/>
              </a:rPr>
              <a:t>The terminals form a cycle with w(e) = 2 for each edge e in the cycle. The nonterminal is adjacent to each terminal with an edge of length 1. </a:t>
            </a:r>
            <a:endParaRPr lang="en-IN" sz="4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34835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6BF10B9A-27A7-825A-72B2-A61BCA0C66A5}"/>
              </a:ext>
            </a:extLst>
          </p:cNvPr>
          <p:cNvSpPr/>
          <p:nvPr/>
        </p:nvSpPr>
        <p:spPr>
          <a:xfrm>
            <a:off x="-4763"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2">
              <a:lumMod val="90000"/>
            </a:schemeClr>
          </a:solidFill>
        </p:spPr>
        <p:txBody>
          <a:bodyPr/>
          <a:lstStyle/>
          <a:p>
            <a:endParaRPr lang="en-IN" dirty="0"/>
          </a:p>
        </p:txBody>
      </p:sp>
      <p:sp>
        <p:nvSpPr>
          <p:cNvPr id="6" name="TextBox 5">
            <a:extLst>
              <a:ext uri="{FF2B5EF4-FFF2-40B4-BE49-F238E27FC236}">
                <a16:creationId xmlns:a16="http://schemas.microsoft.com/office/drawing/2014/main" id="{A58623D0-2F17-AF29-6310-C4E5A1644A1F}"/>
              </a:ext>
            </a:extLst>
          </p:cNvPr>
          <p:cNvSpPr txBox="1"/>
          <p:nvPr/>
        </p:nvSpPr>
        <p:spPr>
          <a:xfrm>
            <a:off x="914400" y="1143000"/>
            <a:ext cx="16687800" cy="8217634"/>
          </a:xfrm>
          <a:prstGeom prst="rect">
            <a:avLst/>
          </a:prstGeom>
          <a:noFill/>
        </p:spPr>
        <p:txBody>
          <a:bodyPr wrap="square" rtlCol="0">
            <a:spAutoFit/>
          </a:bodyPr>
          <a:lstStyle/>
          <a:p>
            <a:pPr marL="685800" indent="-685800">
              <a:buFont typeface="Wingdings" panose="05000000000000000000" pitchFamily="2" charset="2"/>
              <a:buChar char="Ø"/>
            </a:pPr>
            <a:r>
              <a:rPr lang="en-US" sz="4800" dirty="0">
                <a:latin typeface="Times New Roman" panose="02020603050405020304" pitchFamily="18" charset="0"/>
                <a:cs typeface="Times New Roman" panose="02020603050405020304" pitchFamily="18" charset="0"/>
              </a:rPr>
              <a:t>The SMT is the star centered at the nonterminal in the middle of the graph and has total cost k. Meanwhile, an MST is the path consisting of the terminals and has total cost 2(k − 1). Therefore, the Steiner ratio is</a:t>
            </a:r>
          </a:p>
          <a:p>
            <a:pPr marL="685800" indent="-685800" algn="ctr">
              <a:buFont typeface="Wingdings" panose="05000000000000000000" pitchFamily="2" charset="2"/>
              <a:buChar char="Ø"/>
            </a:pPr>
            <a:endParaRPr lang="en-IN" sz="4800" dirty="0">
              <a:latin typeface="Times New Roman" panose="02020603050405020304" pitchFamily="18" charset="0"/>
              <a:cs typeface="Times New Roman" panose="02020603050405020304" pitchFamily="18" charset="0"/>
            </a:endParaRPr>
          </a:p>
          <a:p>
            <a:pPr algn="ctr"/>
            <a:r>
              <a:rPr lang="en-IN" sz="4800" dirty="0">
                <a:latin typeface="Times New Roman" panose="02020603050405020304" pitchFamily="18" charset="0"/>
                <a:cs typeface="Times New Roman" panose="02020603050405020304" pitchFamily="18" charset="0"/>
              </a:rPr>
              <a:t> </a:t>
            </a:r>
            <a:r>
              <a:rPr lang="pl-PL" sz="4800" dirty="0">
                <a:latin typeface="Times New Roman" panose="02020603050405020304" pitchFamily="18" charset="0"/>
                <a:cs typeface="Times New Roman" panose="02020603050405020304" pitchFamily="18" charset="0"/>
              </a:rPr>
              <a:t>ρ = w(MST(G</a:t>
            </a:r>
            <a:r>
              <a:rPr lang="pl-PL" sz="4800" baseline="-25000" dirty="0">
                <a:latin typeface="Times New Roman" panose="02020603050405020304" pitchFamily="18" charset="0"/>
                <a:cs typeface="Times New Roman" panose="02020603050405020304" pitchFamily="18" charset="0"/>
              </a:rPr>
              <a:t>Y</a:t>
            </a:r>
            <a:r>
              <a:rPr lang="pl-PL" sz="4800" dirty="0">
                <a:latin typeface="Times New Roman" panose="02020603050405020304" pitchFamily="18" charset="0"/>
                <a:cs typeface="Times New Roman" panose="02020603050405020304" pitchFamily="18" charset="0"/>
              </a:rPr>
              <a:t>))</a:t>
            </a:r>
            <a:r>
              <a:rPr lang="en-IN" sz="4800" dirty="0">
                <a:latin typeface="Times New Roman" panose="02020603050405020304" pitchFamily="18" charset="0"/>
                <a:cs typeface="Times New Roman" panose="02020603050405020304" pitchFamily="18" charset="0"/>
              </a:rPr>
              <a:t>/</a:t>
            </a:r>
            <a:r>
              <a:rPr lang="pl-PL" sz="4800" dirty="0">
                <a:latin typeface="Times New Roman" panose="02020603050405020304" pitchFamily="18" charset="0"/>
                <a:cs typeface="Times New Roman" panose="02020603050405020304" pitchFamily="18" charset="0"/>
              </a:rPr>
              <a:t>w(SMT(G</a:t>
            </a:r>
            <a:r>
              <a:rPr lang="pl-PL" sz="4800" baseline="-25000" dirty="0">
                <a:latin typeface="Times New Roman" panose="02020603050405020304" pitchFamily="18" charset="0"/>
                <a:cs typeface="Times New Roman" panose="02020603050405020304" pitchFamily="18" charset="0"/>
              </a:rPr>
              <a:t>Y</a:t>
            </a:r>
            <a:r>
              <a:rPr lang="pl-PL" sz="4800" dirty="0">
                <a:latin typeface="Times New Roman" panose="02020603050405020304" pitchFamily="18" charset="0"/>
                <a:cs typeface="Times New Roman" panose="02020603050405020304" pitchFamily="18" charset="0"/>
              </a:rPr>
              <a:t>)) = 2(k−1)</a:t>
            </a:r>
            <a:r>
              <a:rPr lang="en-IN" sz="4800" dirty="0">
                <a:latin typeface="Times New Roman" panose="02020603050405020304" pitchFamily="18" charset="0"/>
                <a:cs typeface="Times New Roman" panose="02020603050405020304" pitchFamily="18" charset="0"/>
              </a:rPr>
              <a:t>/</a:t>
            </a:r>
            <a:r>
              <a:rPr lang="pl-PL" sz="4800" dirty="0">
                <a:latin typeface="Times New Roman" panose="02020603050405020304" pitchFamily="18" charset="0"/>
                <a:cs typeface="Times New Roman" panose="02020603050405020304" pitchFamily="18" charset="0"/>
              </a:rPr>
              <a:t>k =2−2</a:t>
            </a:r>
            <a:r>
              <a:rPr lang="en-IN" sz="4800" dirty="0">
                <a:latin typeface="Times New Roman" panose="02020603050405020304" pitchFamily="18" charset="0"/>
                <a:cs typeface="Times New Roman" panose="02020603050405020304" pitchFamily="18" charset="0"/>
              </a:rPr>
              <a:t>/k;</a:t>
            </a:r>
            <a:endParaRPr lang="en-US" sz="4800" dirty="0">
              <a:latin typeface="Times New Roman" panose="02020603050405020304" pitchFamily="18" charset="0"/>
              <a:cs typeface="Times New Roman" panose="02020603050405020304" pitchFamily="18" charset="0"/>
            </a:endParaRPr>
          </a:p>
          <a:p>
            <a:pPr marL="685800" indent="-685800">
              <a:buFont typeface="Wingdings" panose="05000000000000000000" pitchFamily="2" charset="2"/>
              <a:buChar char="Ø"/>
            </a:pPr>
            <a:endParaRPr lang="en-US" sz="4800" dirty="0">
              <a:latin typeface="Times New Roman" panose="02020603050405020304" pitchFamily="18" charset="0"/>
              <a:cs typeface="Times New Roman" panose="02020603050405020304" pitchFamily="18" charset="0"/>
            </a:endParaRPr>
          </a:p>
          <a:p>
            <a:pPr marL="685800" indent="-685800">
              <a:buFont typeface="Wingdings" panose="05000000000000000000" pitchFamily="2" charset="2"/>
              <a:buChar char="Ø"/>
            </a:pPr>
            <a:r>
              <a:rPr lang="en-US" sz="4800" dirty="0">
                <a:latin typeface="Times New Roman" panose="02020603050405020304" pitchFamily="18" charset="0"/>
                <a:cs typeface="Times New Roman" panose="02020603050405020304" pitchFamily="18" charset="0"/>
              </a:rPr>
              <a:t>Hence, the approximation is a 2-approximation. The Steiner ratio in general metric is 2, and is smaller in the Euclidean metric as the Euclidean space is a restricted version of the general metric.</a:t>
            </a:r>
            <a:endParaRPr lang="en-IN" sz="4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37329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6BF10B9A-27A7-825A-72B2-A61BCA0C66A5}"/>
              </a:ext>
            </a:extLst>
          </p:cNvPr>
          <p:cNvSpPr/>
          <p:nvPr/>
        </p:nvSpPr>
        <p:spPr>
          <a:xfrm>
            <a:off x="-32883" y="-149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2">
              <a:lumMod val="90000"/>
            </a:schemeClr>
          </a:solidFill>
        </p:spPr>
        <p:txBody>
          <a:bodyPr/>
          <a:lstStyle/>
          <a:p>
            <a:r>
              <a:rPr lang="en-IN"/>
              <a:t>1</a:t>
            </a:r>
            <a:endParaRPr lang="en-IN" dirty="0"/>
          </a:p>
        </p:txBody>
      </p:sp>
      <p:sp>
        <p:nvSpPr>
          <p:cNvPr id="4" name="TextBox 4"/>
          <p:cNvSpPr txBox="1"/>
          <p:nvPr/>
        </p:nvSpPr>
        <p:spPr>
          <a:xfrm>
            <a:off x="1714500" y="664728"/>
            <a:ext cx="14859000" cy="987450"/>
          </a:xfrm>
          <a:prstGeom prst="rect">
            <a:avLst/>
          </a:prstGeom>
        </p:spPr>
        <p:txBody>
          <a:bodyPr wrap="square" lIns="0" tIns="0" rIns="0" bIns="0" rtlCol="0" anchor="t">
            <a:spAutoFit/>
          </a:bodyPr>
          <a:lstStyle/>
          <a:p>
            <a:pPr marL="0" lvl="0" indent="0" algn="ctr">
              <a:lnSpc>
                <a:spcPts val="7725"/>
              </a:lnSpc>
            </a:pPr>
            <a:r>
              <a:rPr lang="en-US" sz="8000" b="1" spc="210" dirty="0">
                <a:solidFill>
                  <a:srgbClr val="032E27"/>
                </a:solidFill>
                <a:latin typeface="Times New Roman" panose="02020603050405020304" pitchFamily="18" charset="0"/>
                <a:cs typeface="Times New Roman" panose="02020603050405020304" pitchFamily="18" charset="0"/>
              </a:rPr>
              <a:t>EXAMPLE</a:t>
            </a:r>
          </a:p>
        </p:txBody>
      </p:sp>
      <p:sp>
        <p:nvSpPr>
          <p:cNvPr id="2" name="Oval 1">
            <a:extLst>
              <a:ext uri="{FF2B5EF4-FFF2-40B4-BE49-F238E27FC236}">
                <a16:creationId xmlns:a16="http://schemas.microsoft.com/office/drawing/2014/main" id="{D8285026-E56E-5498-F495-01BEF0234F62}"/>
              </a:ext>
            </a:extLst>
          </p:cNvPr>
          <p:cNvSpPr/>
          <p:nvPr/>
        </p:nvSpPr>
        <p:spPr>
          <a:xfrm>
            <a:off x="5105400" y="2171700"/>
            <a:ext cx="152400" cy="1524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BDB4AC70-9B57-F469-8D2F-44270A6106A4}"/>
              </a:ext>
            </a:extLst>
          </p:cNvPr>
          <p:cNvSpPr/>
          <p:nvPr/>
        </p:nvSpPr>
        <p:spPr>
          <a:xfrm>
            <a:off x="7315200" y="2171700"/>
            <a:ext cx="152400" cy="1524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07B10C1D-C905-2F9B-DF2F-DD96A79283AE}"/>
              </a:ext>
            </a:extLst>
          </p:cNvPr>
          <p:cNvSpPr/>
          <p:nvPr/>
        </p:nvSpPr>
        <p:spPr>
          <a:xfrm>
            <a:off x="4572000" y="2781300"/>
            <a:ext cx="152400" cy="1524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03872FCE-4B0D-C621-7081-1A04B26AADF1}"/>
              </a:ext>
            </a:extLst>
          </p:cNvPr>
          <p:cNvSpPr/>
          <p:nvPr/>
        </p:nvSpPr>
        <p:spPr>
          <a:xfrm>
            <a:off x="5105400" y="3543300"/>
            <a:ext cx="152400" cy="1524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D4A184A9-A394-DCC0-D560-10888CFD7450}"/>
              </a:ext>
            </a:extLst>
          </p:cNvPr>
          <p:cNvSpPr/>
          <p:nvPr/>
        </p:nvSpPr>
        <p:spPr>
          <a:xfrm>
            <a:off x="6248400" y="3544330"/>
            <a:ext cx="152400" cy="1524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3F40825F-47EA-E1CE-8ABF-A58B89C713FC}"/>
              </a:ext>
            </a:extLst>
          </p:cNvPr>
          <p:cNvSpPr/>
          <p:nvPr/>
        </p:nvSpPr>
        <p:spPr>
          <a:xfrm>
            <a:off x="7315200" y="3543300"/>
            <a:ext cx="152400" cy="1524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B2A3110D-B421-A8F2-8A28-74F681179AA6}"/>
              </a:ext>
            </a:extLst>
          </p:cNvPr>
          <p:cNvSpPr/>
          <p:nvPr/>
        </p:nvSpPr>
        <p:spPr>
          <a:xfrm>
            <a:off x="7924800" y="2781300"/>
            <a:ext cx="152400" cy="1524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255F2C79-8B4F-AAAF-8643-9F8C700B9C3B}"/>
              </a:ext>
            </a:extLst>
          </p:cNvPr>
          <p:cNvSpPr/>
          <p:nvPr/>
        </p:nvSpPr>
        <p:spPr>
          <a:xfrm>
            <a:off x="6248400" y="2781300"/>
            <a:ext cx="152400" cy="1524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 name="Straight Connector 14">
            <a:extLst>
              <a:ext uri="{FF2B5EF4-FFF2-40B4-BE49-F238E27FC236}">
                <a16:creationId xmlns:a16="http://schemas.microsoft.com/office/drawing/2014/main" id="{BCE25A6A-E7A9-7B32-D3CF-9CB12A3FC1D9}"/>
              </a:ext>
            </a:extLst>
          </p:cNvPr>
          <p:cNvCxnSpPr>
            <a:cxnSpLocks/>
          </p:cNvCxnSpPr>
          <p:nvPr/>
        </p:nvCxnSpPr>
        <p:spPr>
          <a:xfrm flipH="1">
            <a:off x="4648200" y="2247900"/>
            <a:ext cx="533400" cy="609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34E2C00-FE17-C169-298F-E638B383028C}"/>
              </a:ext>
            </a:extLst>
          </p:cNvPr>
          <p:cNvCxnSpPr>
            <a:cxnSpLocks/>
          </p:cNvCxnSpPr>
          <p:nvPr/>
        </p:nvCxnSpPr>
        <p:spPr>
          <a:xfrm>
            <a:off x="4635150" y="2802585"/>
            <a:ext cx="479518" cy="7843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7D10745-4162-09F1-800A-5C407383A706}"/>
              </a:ext>
            </a:extLst>
          </p:cNvPr>
          <p:cNvCxnSpPr>
            <a:cxnSpLocks/>
            <a:stCxn id="9" idx="2"/>
          </p:cNvCxnSpPr>
          <p:nvPr/>
        </p:nvCxnSpPr>
        <p:spPr>
          <a:xfrm>
            <a:off x="5105400" y="3619500"/>
            <a:ext cx="11299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FFDEB52-C560-BD3A-EFA9-87E8AA9FED61}"/>
              </a:ext>
            </a:extLst>
          </p:cNvPr>
          <p:cNvCxnSpPr>
            <a:cxnSpLocks/>
            <a:stCxn id="10" idx="6"/>
            <a:endCxn id="11" idx="2"/>
          </p:cNvCxnSpPr>
          <p:nvPr/>
        </p:nvCxnSpPr>
        <p:spPr>
          <a:xfrm flipV="1">
            <a:off x="6400800" y="3619500"/>
            <a:ext cx="914400" cy="10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84B413F-DB32-D5A0-1E95-BABB44120D3A}"/>
              </a:ext>
            </a:extLst>
          </p:cNvPr>
          <p:cNvCxnSpPr>
            <a:cxnSpLocks/>
            <a:stCxn id="11" idx="7"/>
            <a:endCxn id="12" idx="0"/>
          </p:cNvCxnSpPr>
          <p:nvPr/>
        </p:nvCxnSpPr>
        <p:spPr>
          <a:xfrm flipV="1">
            <a:off x="7445282" y="2781300"/>
            <a:ext cx="555718" cy="7843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200660B-01E9-71E5-40BB-A6B09C0758B8}"/>
              </a:ext>
            </a:extLst>
          </p:cNvPr>
          <p:cNvCxnSpPr>
            <a:cxnSpLocks/>
            <a:stCxn id="6" idx="1"/>
            <a:endCxn id="12" idx="0"/>
          </p:cNvCxnSpPr>
          <p:nvPr/>
        </p:nvCxnSpPr>
        <p:spPr>
          <a:xfrm>
            <a:off x="7337518" y="2194018"/>
            <a:ext cx="663482" cy="5872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5D91511-6BAF-4FFA-2A6E-2311955D562F}"/>
              </a:ext>
            </a:extLst>
          </p:cNvPr>
          <p:cNvCxnSpPr>
            <a:cxnSpLocks/>
            <a:stCxn id="2" idx="5"/>
            <a:endCxn id="13" idx="1"/>
          </p:cNvCxnSpPr>
          <p:nvPr/>
        </p:nvCxnSpPr>
        <p:spPr>
          <a:xfrm>
            <a:off x="5235482" y="2301782"/>
            <a:ext cx="1035236" cy="5018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202F768-0147-CDBC-EE6C-36B0E229AF57}"/>
              </a:ext>
            </a:extLst>
          </p:cNvPr>
          <p:cNvCxnSpPr>
            <a:cxnSpLocks/>
          </p:cNvCxnSpPr>
          <p:nvPr/>
        </p:nvCxnSpPr>
        <p:spPr>
          <a:xfrm flipV="1">
            <a:off x="6378482" y="2263682"/>
            <a:ext cx="936718" cy="5557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9E27259-8C1D-6FFD-3656-BE27592E09EE}"/>
              </a:ext>
            </a:extLst>
          </p:cNvPr>
          <p:cNvCxnSpPr>
            <a:cxnSpLocks/>
            <a:stCxn id="7" idx="2"/>
          </p:cNvCxnSpPr>
          <p:nvPr/>
        </p:nvCxnSpPr>
        <p:spPr>
          <a:xfrm flipV="1">
            <a:off x="4572000" y="2836215"/>
            <a:ext cx="1654082" cy="21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A87F2F6-914E-131E-7959-1BA27843948C}"/>
              </a:ext>
            </a:extLst>
          </p:cNvPr>
          <p:cNvCxnSpPr>
            <a:endCxn id="12" idx="1"/>
          </p:cNvCxnSpPr>
          <p:nvPr/>
        </p:nvCxnSpPr>
        <p:spPr>
          <a:xfrm flipV="1">
            <a:off x="6400800" y="2803618"/>
            <a:ext cx="1546318" cy="325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288ABDD-F79A-3B2B-EB23-6AB385978AB8}"/>
              </a:ext>
            </a:extLst>
          </p:cNvPr>
          <p:cNvCxnSpPr>
            <a:stCxn id="9" idx="7"/>
            <a:endCxn id="13" idx="3"/>
          </p:cNvCxnSpPr>
          <p:nvPr/>
        </p:nvCxnSpPr>
        <p:spPr>
          <a:xfrm flipV="1">
            <a:off x="5235482" y="2911382"/>
            <a:ext cx="1035236" cy="6542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0AC4D23-9F5B-EC08-3BB4-F46824BFE268}"/>
              </a:ext>
            </a:extLst>
          </p:cNvPr>
          <p:cNvCxnSpPr>
            <a:cxnSpLocks/>
            <a:endCxn id="13" idx="5"/>
          </p:cNvCxnSpPr>
          <p:nvPr/>
        </p:nvCxnSpPr>
        <p:spPr>
          <a:xfrm flipH="1" flipV="1">
            <a:off x="6378482" y="2911382"/>
            <a:ext cx="988541" cy="6755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FFB643C-5578-2538-C9B0-A549379FD1D2}"/>
              </a:ext>
            </a:extLst>
          </p:cNvPr>
          <p:cNvCxnSpPr>
            <a:cxnSpLocks/>
            <a:stCxn id="10" idx="0"/>
            <a:endCxn id="13" idx="4"/>
          </p:cNvCxnSpPr>
          <p:nvPr/>
        </p:nvCxnSpPr>
        <p:spPr>
          <a:xfrm flipV="1">
            <a:off x="6324600" y="2933700"/>
            <a:ext cx="0" cy="6106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AF9CB04E-801D-98F1-EC04-BF829D3D9739}"/>
              </a:ext>
            </a:extLst>
          </p:cNvPr>
          <p:cNvSpPr/>
          <p:nvPr/>
        </p:nvSpPr>
        <p:spPr>
          <a:xfrm>
            <a:off x="6118318" y="2130612"/>
            <a:ext cx="76200"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Oval 67">
            <a:extLst>
              <a:ext uri="{FF2B5EF4-FFF2-40B4-BE49-F238E27FC236}">
                <a16:creationId xmlns:a16="http://schemas.microsoft.com/office/drawing/2014/main" id="{3276ECF4-312F-3B34-38E9-3EC2F1946326}"/>
              </a:ext>
            </a:extLst>
          </p:cNvPr>
          <p:cNvSpPr/>
          <p:nvPr/>
        </p:nvSpPr>
        <p:spPr>
          <a:xfrm>
            <a:off x="6302282" y="2124486"/>
            <a:ext cx="76200"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Oval 68">
            <a:extLst>
              <a:ext uri="{FF2B5EF4-FFF2-40B4-BE49-F238E27FC236}">
                <a16:creationId xmlns:a16="http://schemas.microsoft.com/office/drawing/2014/main" id="{D5F648EE-C1AE-1149-8B77-DCF0EC400D75}"/>
              </a:ext>
            </a:extLst>
          </p:cNvPr>
          <p:cNvSpPr/>
          <p:nvPr/>
        </p:nvSpPr>
        <p:spPr>
          <a:xfrm>
            <a:off x="6486246" y="2127014"/>
            <a:ext cx="76200"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TextBox 69">
            <a:extLst>
              <a:ext uri="{FF2B5EF4-FFF2-40B4-BE49-F238E27FC236}">
                <a16:creationId xmlns:a16="http://schemas.microsoft.com/office/drawing/2014/main" id="{C326116D-CB2F-71F2-8718-7ED7F586CB2A}"/>
              </a:ext>
            </a:extLst>
          </p:cNvPr>
          <p:cNvSpPr txBox="1"/>
          <p:nvPr/>
        </p:nvSpPr>
        <p:spPr>
          <a:xfrm>
            <a:off x="4685131" y="2215303"/>
            <a:ext cx="250918" cy="646331"/>
          </a:xfrm>
          <a:prstGeom prst="rect">
            <a:avLst/>
          </a:prstGeom>
          <a:noFill/>
        </p:spPr>
        <p:txBody>
          <a:bodyPr wrap="square" rtlCol="0">
            <a:spAutoFit/>
          </a:bodyPr>
          <a:lstStyle/>
          <a:p>
            <a:r>
              <a:rPr lang="en-IN" dirty="0"/>
              <a:t>2</a:t>
            </a:r>
          </a:p>
          <a:p>
            <a:endParaRPr lang="en-IN" dirty="0"/>
          </a:p>
        </p:txBody>
      </p:sp>
      <p:sp>
        <p:nvSpPr>
          <p:cNvPr id="71" name="TextBox 70">
            <a:extLst>
              <a:ext uri="{FF2B5EF4-FFF2-40B4-BE49-F238E27FC236}">
                <a16:creationId xmlns:a16="http://schemas.microsoft.com/office/drawing/2014/main" id="{1F8D329F-5A98-6D9B-8D6B-E6BF5B828767}"/>
              </a:ext>
            </a:extLst>
          </p:cNvPr>
          <p:cNvSpPr txBox="1"/>
          <p:nvPr/>
        </p:nvSpPr>
        <p:spPr>
          <a:xfrm>
            <a:off x="4623991" y="3165219"/>
            <a:ext cx="250918" cy="646331"/>
          </a:xfrm>
          <a:prstGeom prst="rect">
            <a:avLst/>
          </a:prstGeom>
          <a:noFill/>
        </p:spPr>
        <p:txBody>
          <a:bodyPr wrap="square" rtlCol="0">
            <a:spAutoFit/>
          </a:bodyPr>
          <a:lstStyle/>
          <a:p>
            <a:r>
              <a:rPr lang="en-IN" dirty="0"/>
              <a:t>2</a:t>
            </a:r>
          </a:p>
          <a:p>
            <a:endParaRPr lang="en-IN" dirty="0"/>
          </a:p>
        </p:txBody>
      </p:sp>
      <p:sp>
        <p:nvSpPr>
          <p:cNvPr id="72" name="TextBox 71">
            <a:extLst>
              <a:ext uri="{FF2B5EF4-FFF2-40B4-BE49-F238E27FC236}">
                <a16:creationId xmlns:a16="http://schemas.microsoft.com/office/drawing/2014/main" id="{BA6ACD62-E343-277E-31AD-AD954F751FA9}"/>
              </a:ext>
            </a:extLst>
          </p:cNvPr>
          <p:cNvSpPr txBox="1"/>
          <p:nvPr/>
        </p:nvSpPr>
        <p:spPr>
          <a:xfrm>
            <a:off x="5538391" y="3706775"/>
            <a:ext cx="250918" cy="646331"/>
          </a:xfrm>
          <a:prstGeom prst="rect">
            <a:avLst/>
          </a:prstGeom>
          <a:noFill/>
        </p:spPr>
        <p:txBody>
          <a:bodyPr wrap="square" rtlCol="0">
            <a:spAutoFit/>
          </a:bodyPr>
          <a:lstStyle/>
          <a:p>
            <a:r>
              <a:rPr lang="en-IN" dirty="0"/>
              <a:t>2</a:t>
            </a:r>
          </a:p>
          <a:p>
            <a:endParaRPr lang="en-IN" dirty="0"/>
          </a:p>
        </p:txBody>
      </p:sp>
      <p:sp>
        <p:nvSpPr>
          <p:cNvPr id="73" name="TextBox 72">
            <a:extLst>
              <a:ext uri="{FF2B5EF4-FFF2-40B4-BE49-F238E27FC236}">
                <a16:creationId xmlns:a16="http://schemas.microsoft.com/office/drawing/2014/main" id="{9A71E2DF-E8A9-A5E6-0DDB-D8FD62DD7BAB}"/>
              </a:ext>
            </a:extLst>
          </p:cNvPr>
          <p:cNvSpPr txBox="1"/>
          <p:nvPr/>
        </p:nvSpPr>
        <p:spPr>
          <a:xfrm>
            <a:off x="6747293" y="3729610"/>
            <a:ext cx="250918" cy="646331"/>
          </a:xfrm>
          <a:prstGeom prst="rect">
            <a:avLst/>
          </a:prstGeom>
          <a:noFill/>
        </p:spPr>
        <p:txBody>
          <a:bodyPr wrap="square" rtlCol="0">
            <a:spAutoFit/>
          </a:bodyPr>
          <a:lstStyle/>
          <a:p>
            <a:r>
              <a:rPr lang="en-IN" dirty="0"/>
              <a:t>2</a:t>
            </a:r>
          </a:p>
          <a:p>
            <a:endParaRPr lang="en-IN" dirty="0"/>
          </a:p>
        </p:txBody>
      </p:sp>
      <p:sp>
        <p:nvSpPr>
          <p:cNvPr id="74" name="TextBox 73">
            <a:extLst>
              <a:ext uri="{FF2B5EF4-FFF2-40B4-BE49-F238E27FC236}">
                <a16:creationId xmlns:a16="http://schemas.microsoft.com/office/drawing/2014/main" id="{E3D115CA-BAA9-9B4D-55B1-2FD3AE3D99BD}"/>
              </a:ext>
            </a:extLst>
          </p:cNvPr>
          <p:cNvSpPr txBox="1"/>
          <p:nvPr/>
        </p:nvSpPr>
        <p:spPr>
          <a:xfrm>
            <a:off x="7749774" y="3067734"/>
            <a:ext cx="250918" cy="646331"/>
          </a:xfrm>
          <a:prstGeom prst="rect">
            <a:avLst/>
          </a:prstGeom>
          <a:noFill/>
        </p:spPr>
        <p:txBody>
          <a:bodyPr wrap="square" rtlCol="0">
            <a:spAutoFit/>
          </a:bodyPr>
          <a:lstStyle/>
          <a:p>
            <a:r>
              <a:rPr lang="en-IN" dirty="0"/>
              <a:t>2</a:t>
            </a:r>
          </a:p>
          <a:p>
            <a:endParaRPr lang="en-IN" dirty="0"/>
          </a:p>
        </p:txBody>
      </p:sp>
      <p:sp>
        <p:nvSpPr>
          <p:cNvPr id="75" name="TextBox 74">
            <a:extLst>
              <a:ext uri="{FF2B5EF4-FFF2-40B4-BE49-F238E27FC236}">
                <a16:creationId xmlns:a16="http://schemas.microsoft.com/office/drawing/2014/main" id="{FCE71D13-41BE-7025-C230-E8D29E28A858}"/>
              </a:ext>
            </a:extLst>
          </p:cNvPr>
          <p:cNvSpPr txBox="1"/>
          <p:nvPr/>
        </p:nvSpPr>
        <p:spPr>
          <a:xfrm>
            <a:off x="7696200" y="2150779"/>
            <a:ext cx="250918" cy="646331"/>
          </a:xfrm>
          <a:prstGeom prst="rect">
            <a:avLst/>
          </a:prstGeom>
          <a:noFill/>
        </p:spPr>
        <p:txBody>
          <a:bodyPr wrap="square" rtlCol="0">
            <a:spAutoFit/>
          </a:bodyPr>
          <a:lstStyle/>
          <a:p>
            <a:r>
              <a:rPr lang="en-IN" dirty="0"/>
              <a:t>2</a:t>
            </a:r>
          </a:p>
          <a:p>
            <a:endParaRPr lang="en-IN" dirty="0"/>
          </a:p>
        </p:txBody>
      </p:sp>
      <p:sp>
        <p:nvSpPr>
          <p:cNvPr id="76" name="TextBox 75">
            <a:extLst>
              <a:ext uri="{FF2B5EF4-FFF2-40B4-BE49-F238E27FC236}">
                <a16:creationId xmlns:a16="http://schemas.microsoft.com/office/drawing/2014/main" id="{C535C7EE-E6DC-13A4-9AF2-5342A355A191}"/>
              </a:ext>
            </a:extLst>
          </p:cNvPr>
          <p:cNvSpPr txBox="1"/>
          <p:nvPr/>
        </p:nvSpPr>
        <p:spPr>
          <a:xfrm>
            <a:off x="5663850" y="2238580"/>
            <a:ext cx="486032" cy="369332"/>
          </a:xfrm>
          <a:prstGeom prst="rect">
            <a:avLst/>
          </a:prstGeom>
          <a:noFill/>
        </p:spPr>
        <p:txBody>
          <a:bodyPr wrap="square" rtlCol="0">
            <a:spAutoFit/>
          </a:bodyPr>
          <a:lstStyle/>
          <a:p>
            <a:r>
              <a:rPr lang="en-IN" dirty="0"/>
              <a:t>1</a:t>
            </a:r>
          </a:p>
        </p:txBody>
      </p:sp>
      <p:sp>
        <p:nvSpPr>
          <p:cNvPr id="78" name="TextBox 77">
            <a:extLst>
              <a:ext uri="{FF2B5EF4-FFF2-40B4-BE49-F238E27FC236}">
                <a16:creationId xmlns:a16="http://schemas.microsoft.com/office/drawing/2014/main" id="{3FE7BAFC-9E63-2D70-A0AC-DA73D2E4C885}"/>
              </a:ext>
            </a:extLst>
          </p:cNvPr>
          <p:cNvSpPr txBox="1"/>
          <p:nvPr/>
        </p:nvSpPr>
        <p:spPr>
          <a:xfrm>
            <a:off x="5328852" y="2538468"/>
            <a:ext cx="486032" cy="369332"/>
          </a:xfrm>
          <a:prstGeom prst="rect">
            <a:avLst/>
          </a:prstGeom>
          <a:noFill/>
        </p:spPr>
        <p:txBody>
          <a:bodyPr wrap="square" rtlCol="0">
            <a:spAutoFit/>
          </a:bodyPr>
          <a:lstStyle/>
          <a:p>
            <a:r>
              <a:rPr lang="en-IN" dirty="0"/>
              <a:t>1</a:t>
            </a:r>
          </a:p>
        </p:txBody>
      </p:sp>
      <p:sp>
        <p:nvSpPr>
          <p:cNvPr id="79" name="TextBox 78">
            <a:extLst>
              <a:ext uri="{FF2B5EF4-FFF2-40B4-BE49-F238E27FC236}">
                <a16:creationId xmlns:a16="http://schemas.microsoft.com/office/drawing/2014/main" id="{77B6BC52-1E54-D936-755B-374843E18BC5}"/>
              </a:ext>
            </a:extLst>
          </p:cNvPr>
          <p:cNvSpPr txBox="1"/>
          <p:nvPr/>
        </p:nvSpPr>
        <p:spPr>
          <a:xfrm>
            <a:off x="5675800" y="2876345"/>
            <a:ext cx="486032" cy="369332"/>
          </a:xfrm>
          <a:prstGeom prst="rect">
            <a:avLst/>
          </a:prstGeom>
          <a:noFill/>
        </p:spPr>
        <p:txBody>
          <a:bodyPr wrap="square" rtlCol="0">
            <a:spAutoFit/>
          </a:bodyPr>
          <a:lstStyle/>
          <a:p>
            <a:r>
              <a:rPr lang="en-IN" dirty="0"/>
              <a:t>1</a:t>
            </a:r>
          </a:p>
        </p:txBody>
      </p:sp>
      <p:sp>
        <p:nvSpPr>
          <p:cNvPr id="80" name="TextBox 79">
            <a:extLst>
              <a:ext uri="{FF2B5EF4-FFF2-40B4-BE49-F238E27FC236}">
                <a16:creationId xmlns:a16="http://schemas.microsoft.com/office/drawing/2014/main" id="{45D3A574-9B7F-DD13-6515-FFE9AB20AFCF}"/>
              </a:ext>
            </a:extLst>
          </p:cNvPr>
          <p:cNvSpPr txBox="1"/>
          <p:nvPr/>
        </p:nvSpPr>
        <p:spPr>
          <a:xfrm>
            <a:off x="6277905" y="3091600"/>
            <a:ext cx="486032" cy="369332"/>
          </a:xfrm>
          <a:prstGeom prst="rect">
            <a:avLst/>
          </a:prstGeom>
          <a:noFill/>
        </p:spPr>
        <p:txBody>
          <a:bodyPr wrap="square" rtlCol="0">
            <a:spAutoFit/>
          </a:bodyPr>
          <a:lstStyle/>
          <a:p>
            <a:r>
              <a:rPr lang="en-IN" dirty="0"/>
              <a:t>1</a:t>
            </a:r>
          </a:p>
        </p:txBody>
      </p:sp>
      <p:sp>
        <p:nvSpPr>
          <p:cNvPr id="81" name="TextBox 80">
            <a:extLst>
              <a:ext uri="{FF2B5EF4-FFF2-40B4-BE49-F238E27FC236}">
                <a16:creationId xmlns:a16="http://schemas.microsoft.com/office/drawing/2014/main" id="{35D162B2-2E81-35CB-1CDE-AB1FE8D3BBB1}"/>
              </a:ext>
            </a:extLst>
          </p:cNvPr>
          <p:cNvSpPr txBox="1"/>
          <p:nvPr/>
        </p:nvSpPr>
        <p:spPr>
          <a:xfrm>
            <a:off x="6603825" y="2849303"/>
            <a:ext cx="486032" cy="369332"/>
          </a:xfrm>
          <a:prstGeom prst="rect">
            <a:avLst/>
          </a:prstGeom>
          <a:noFill/>
        </p:spPr>
        <p:txBody>
          <a:bodyPr wrap="square" rtlCol="0">
            <a:spAutoFit/>
          </a:bodyPr>
          <a:lstStyle/>
          <a:p>
            <a:r>
              <a:rPr lang="en-IN" dirty="0"/>
              <a:t>1</a:t>
            </a:r>
          </a:p>
        </p:txBody>
      </p:sp>
      <p:sp>
        <p:nvSpPr>
          <p:cNvPr id="82" name="TextBox 81">
            <a:extLst>
              <a:ext uri="{FF2B5EF4-FFF2-40B4-BE49-F238E27FC236}">
                <a16:creationId xmlns:a16="http://schemas.microsoft.com/office/drawing/2014/main" id="{DF9E2A24-BCAD-5D30-3381-C265160EEDCC}"/>
              </a:ext>
            </a:extLst>
          </p:cNvPr>
          <p:cNvSpPr txBox="1"/>
          <p:nvPr/>
        </p:nvSpPr>
        <p:spPr>
          <a:xfrm>
            <a:off x="7224584" y="2503008"/>
            <a:ext cx="486032" cy="369332"/>
          </a:xfrm>
          <a:prstGeom prst="rect">
            <a:avLst/>
          </a:prstGeom>
          <a:noFill/>
        </p:spPr>
        <p:txBody>
          <a:bodyPr wrap="square" rtlCol="0">
            <a:spAutoFit/>
          </a:bodyPr>
          <a:lstStyle/>
          <a:p>
            <a:r>
              <a:rPr lang="en-IN" dirty="0"/>
              <a:t>1</a:t>
            </a:r>
          </a:p>
        </p:txBody>
      </p:sp>
      <p:sp>
        <p:nvSpPr>
          <p:cNvPr id="83" name="TextBox 82">
            <a:extLst>
              <a:ext uri="{FF2B5EF4-FFF2-40B4-BE49-F238E27FC236}">
                <a16:creationId xmlns:a16="http://schemas.microsoft.com/office/drawing/2014/main" id="{07573764-CE19-EBD4-4BFB-C2A6A7B96D2A}"/>
              </a:ext>
            </a:extLst>
          </p:cNvPr>
          <p:cNvSpPr txBox="1"/>
          <p:nvPr/>
        </p:nvSpPr>
        <p:spPr>
          <a:xfrm>
            <a:off x="6716234" y="2172247"/>
            <a:ext cx="486032" cy="369332"/>
          </a:xfrm>
          <a:prstGeom prst="rect">
            <a:avLst/>
          </a:prstGeom>
          <a:noFill/>
        </p:spPr>
        <p:txBody>
          <a:bodyPr wrap="square" rtlCol="0">
            <a:spAutoFit/>
          </a:bodyPr>
          <a:lstStyle/>
          <a:p>
            <a:r>
              <a:rPr lang="en-IN" dirty="0"/>
              <a:t>1</a:t>
            </a:r>
          </a:p>
        </p:txBody>
      </p:sp>
      <p:sp>
        <p:nvSpPr>
          <p:cNvPr id="84" name="TextBox 83">
            <a:extLst>
              <a:ext uri="{FF2B5EF4-FFF2-40B4-BE49-F238E27FC236}">
                <a16:creationId xmlns:a16="http://schemas.microsoft.com/office/drawing/2014/main" id="{A5506642-631B-D5EB-194B-F22873BC6114}"/>
              </a:ext>
            </a:extLst>
          </p:cNvPr>
          <p:cNvSpPr txBox="1"/>
          <p:nvPr/>
        </p:nvSpPr>
        <p:spPr>
          <a:xfrm>
            <a:off x="6144991" y="4458679"/>
            <a:ext cx="1501682" cy="369332"/>
          </a:xfrm>
          <a:prstGeom prst="rect">
            <a:avLst/>
          </a:prstGeom>
          <a:noFill/>
        </p:spPr>
        <p:txBody>
          <a:bodyPr wrap="square" rtlCol="0">
            <a:spAutoFit/>
          </a:bodyPr>
          <a:lstStyle/>
          <a:p>
            <a:r>
              <a:rPr lang="en-IN" dirty="0"/>
              <a:t>(a)</a:t>
            </a:r>
          </a:p>
        </p:txBody>
      </p:sp>
      <p:sp>
        <p:nvSpPr>
          <p:cNvPr id="3" name="Oval 2">
            <a:extLst>
              <a:ext uri="{FF2B5EF4-FFF2-40B4-BE49-F238E27FC236}">
                <a16:creationId xmlns:a16="http://schemas.microsoft.com/office/drawing/2014/main" id="{DFBBD527-A697-B630-95DA-8BBC89CC41C8}"/>
              </a:ext>
            </a:extLst>
          </p:cNvPr>
          <p:cNvSpPr/>
          <p:nvPr/>
        </p:nvSpPr>
        <p:spPr>
          <a:xfrm>
            <a:off x="12002844" y="2719940"/>
            <a:ext cx="152400" cy="1524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A8939567-799E-6942-0727-5DC203CDD486}"/>
              </a:ext>
            </a:extLst>
          </p:cNvPr>
          <p:cNvSpPr/>
          <p:nvPr/>
        </p:nvSpPr>
        <p:spPr>
          <a:xfrm>
            <a:off x="10968177" y="2109859"/>
            <a:ext cx="152400" cy="1524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E801577A-BA64-3BD6-0D82-4708AF50E3EB}"/>
              </a:ext>
            </a:extLst>
          </p:cNvPr>
          <p:cNvSpPr/>
          <p:nvPr/>
        </p:nvSpPr>
        <p:spPr>
          <a:xfrm>
            <a:off x="10246392" y="2712390"/>
            <a:ext cx="152400" cy="1524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E103CA8E-3437-761D-9C53-1A5CA778383D}"/>
              </a:ext>
            </a:extLst>
          </p:cNvPr>
          <p:cNvSpPr/>
          <p:nvPr/>
        </p:nvSpPr>
        <p:spPr>
          <a:xfrm>
            <a:off x="10968177" y="3561665"/>
            <a:ext cx="152400" cy="1524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E25288E5-AE34-BF00-7D2B-9CAC8CA96530}"/>
              </a:ext>
            </a:extLst>
          </p:cNvPr>
          <p:cNvSpPr/>
          <p:nvPr/>
        </p:nvSpPr>
        <p:spPr>
          <a:xfrm>
            <a:off x="13068300" y="2071145"/>
            <a:ext cx="152400" cy="1524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78596D50-C962-01A0-19D2-D599CFC23180}"/>
              </a:ext>
            </a:extLst>
          </p:cNvPr>
          <p:cNvSpPr/>
          <p:nvPr/>
        </p:nvSpPr>
        <p:spPr>
          <a:xfrm>
            <a:off x="13722095" y="2684555"/>
            <a:ext cx="152400" cy="1524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0DD3605C-5402-D4EA-8C95-A4D90D45E3B4}"/>
              </a:ext>
            </a:extLst>
          </p:cNvPr>
          <p:cNvSpPr/>
          <p:nvPr/>
        </p:nvSpPr>
        <p:spPr>
          <a:xfrm>
            <a:off x="13068300" y="3543300"/>
            <a:ext cx="152400" cy="1524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C7E4FFDB-D638-78E8-D056-6F779910F749}"/>
              </a:ext>
            </a:extLst>
          </p:cNvPr>
          <p:cNvSpPr/>
          <p:nvPr/>
        </p:nvSpPr>
        <p:spPr>
          <a:xfrm>
            <a:off x="11989311" y="3619500"/>
            <a:ext cx="152400" cy="1524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6" name="Straight Connector 35">
            <a:extLst>
              <a:ext uri="{FF2B5EF4-FFF2-40B4-BE49-F238E27FC236}">
                <a16:creationId xmlns:a16="http://schemas.microsoft.com/office/drawing/2014/main" id="{3C5CBF05-D064-D4DA-4C1D-18F2B0D72663}"/>
              </a:ext>
            </a:extLst>
          </p:cNvPr>
          <p:cNvCxnSpPr>
            <a:cxnSpLocks/>
            <a:endCxn id="3" idx="1"/>
          </p:cNvCxnSpPr>
          <p:nvPr/>
        </p:nvCxnSpPr>
        <p:spPr>
          <a:xfrm>
            <a:off x="10953553" y="2182719"/>
            <a:ext cx="1071609" cy="5595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1F9B618-C39F-2CCC-03E8-35F596AF9B74}"/>
              </a:ext>
            </a:extLst>
          </p:cNvPr>
          <p:cNvCxnSpPr>
            <a:cxnSpLocks/>
          </p:cNvCxnSpPr>
          <p:nvPr/>
        </p:nvCxnSpPr>
        <p:spPr>
          <a:xfrm flipV="1">
            <a:off x="10378358" y="2774855"/>
            <a:ext cx="1654082" cy="21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672CBF4-2B6D-07B8-E880-9BB27C8FCFDA}"/>
              </a:ext>
            </a:extLst>
          </p:cNvPr>
          <p:cNvCxnSpPr>
            <a:cxnSpLocks/>
            <a:endCxn id="3" idx="3"/>
          </p:cNvCxnSpPr>
          <p:nvPr/>
        </p:nvCxnSpPr>
        <p:spPr>
          <a:xfrm flipV="1">
            <a:off x="11014594" y="2850022"/>
            <a:ext cx="1010568" cy="7394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54A36B7-4264-05CD-1A62-69496CE35073}"/>
              </a:ext>
            </a:extLst>
          </p:cNvPr>
          <p:cNvCxnSpPr>
            <a:cxnSpLocks/>
            <a:endCxn id="3" idx="4"/>
          </p:cNvCxnSpPr>
          <p:nvPr/>
        </p:nvCxnSpPr>
        <p:spPr>
          <a:xfrm flipV="1">
            <a:off x="12055986" y="2872340"/>
            <a:ext cx="23058" cy="7655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8D34E41-8152-8AAB-7446-E7B2610ADDBE}"/>
              </a:ext>
            </a:extLst>
          </p:cNvPr>
          <p:cNvCxnSpPr>
            <a:cxnSpLocks/>
          </p:cNvCxnSpPr>
          <p:nvPr/>
        </p:nvCxnSpPr>
        <p:spPr>
          <a:xfrm flipH="1" flipV="1">
            <a:off x="12109868" y="2876345"/>
            <a:ext cx="988541" cy="6755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D5CE3A5-D026-E86D-3C60-2FFD180DDD4B}"/>
              </a:ext>
            </a:extLst>
          </p:cNvPr>
          <p:cNvCxnSpPr/>
          <p:nvPr/>
        </p:nvCxnSpPr>
        <p:spPr>
          <a:xfrm flipV="1">
            <a:off x="12141711" y="2742258"/>
            <a:ext cx="1546318" cy="325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E54FA3A-B692-E1E9-A01E-C7C01791A84B}"/>
              </a:ext>
            </a:extLst>
          </p:cNvPr>
          <p:cNvCxnSpPr>
            <a:cxnSpLocks/>
          </p:cNvCxnSpPr>
          <p:nvPr/>
        </p:nvCxnSpPr>
        <p:spPr>
          <a:xfrm flipV="1">
            <a:off x="12131582" y="2215303"/>
            <a:ext cx="936718" cy="5557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C4E87874-087C-A19C-B65F-5BF8562D4D0B}"/>
              </a:ext>
            </a:extLst>
          </p:cNvPr>
          <p:cNvSpPr/>
          <p:nvPr/>
        </p:nvSpPr>
        <p:spPr>
          <a:xfrm>
            <a:off x="11797131" y="2144938"/>
            <a:ext cx="76200"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Oval 52">
            <a:extLst>
              <a:ext uri="{FF2B5EF4-FFF2-40B4-BE49-F238E27FC236}">
                <a16:creationId xmlns:a16="http://schemas.microsoft.com/office/drawing/2014/main" id="{839D433F-729D-661A-257A-91A10E069099}"/>
              </a:ext>
            </a:extLst>
          </p:cNvPr>
          <p:cNvSpPr/>
          <p:nvPr/>
        </p:nvSpPr>
        <p:spPr>
          <a:xfrm>
            <a:off x="12017886" y="2126261"/>
            <a:ext cx="76200"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Oval 53">
            <a:extLst>
              <a:ext uri="{FF2B5EF4-FFF2-40B4-BE49-F238E27FC236}">
                <a16:creationId xmlns:a16="http://schemas.microsoft.com/office/drawing/2014/main" id="{FBA945A2-90ED-ACCD-CA38-8BF7807350A5}"/>
              </a:ext>
            </a:extLst>
          </p:cNvPr>
          <p:cNvSpPr/>
          <p:nvPr/>
        </p:nvSpPr>
        <p:spPr>
          <a:xfrm>
            <a:off x="12246138" y="2126260"/>
            <a:ext cx="76200"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DE205C3E-B59B-FA7B-D7EE-850223A3363F}"/>
              </a:ext>
            </a:extLst>
          </p:cNvPr>
          <p:cNvSpPr txBox="1"/>
          <p:nvPr/>
        </p:nvSpPr>
        <p:spPr>
          <a:xfrm>
            <a:off x="11489357" y="2132103"/>
            <a:ext cx="302604" cy="369332"/>
          </a:xfrm>
          <a:prstGeom prst="rect">
            <a:avLst/>
          </a:prstGeom>
          <a:noFill/>
        </p:spPr>
        <p:txBody>
          <a:bodyPr wrap="square" rtlCol="0">
            <a:spAutoFit/>
          </a:bodyPr>
          <a:lstStyle/>
          <a:p>
            <a:r>
              <a:rPr lang="en-IN" dirty="0"/>
              <a:t>1</a:t>
            </a:r>
          </a:p>
        </p:txBody>
      </p:sp>
      <p:sp>
        <p:nvSpPr>
          <p:cNvPr id="58" name="TextBox 57">
            <a:extLst>
              <a:ext uri="{FF2B5EF4-FFF2-40B4-BE49-F238E27FC236}">
                <a16:creationId xmlns:a16="http://schemas.microsoft.com/office/drawing/2014/main" id="{BED3C839-ABA5-8DB8-FF1D-3A4632E01676}"/>
              </a:ext>
            </a:extLst>
          </p:cNvPr>
          <p:cNvSpPr txBox="1"/>
          <p:nvPr/>
        </p:nvSpPr>
        <p:spPr>
          <a:xfrm>
            <a:off x="10940951" y="2460229"/>
            <a:ext cx="467814" cy="369332"/>
          </a:xfrm>
          <a:prstGeom prst="rect">
            <a:avLst/>
          </a:prstGeom>
          <a:noFill/>
        </p:spPr>
        <p:txBody>
          <a:bodyPr wrap="square" rtlCol="0">
            <a:spAutoFit/>
          </a:bodyPr>
          <a:lstStyle/>
          <a:p>
            <a:r>
              <a:rPr lang="en-IN" dirty="0"/>
              <a:t>1</a:t>
            </a:r>
          </a:p>
        </p:txBody>
      </p:sp>
      <p:sp>
        <p:nvSpPr>
          <p:cNvPr id="59" name="TextBox 58">
            <a:extLst>
              <a:ext uri="{FF2B5EF4-FFF2-40B4-BE49-F238E27FC236}">
                <a16:creationId xmlns:a16="http://schemas.microsoft.com/office/drawing/2014/main" id="{0C340919-4FA2-7B29-4C39-6ECBBBC2FBCB}"/>
              </a:ext>
            </a:extLst>
          </p:cNvPr>
          <p:cNvSpPr txBox="1"/>
          <p:nvPr/>
        </p:nvSpPr>
        <p:spPr>
          <a:xfrm>
            <a:off x="11120468" y="3027531"/>
            <a:ext cx="467814" cy="369332"/>
          </a:xfrm>
          <a:prstGeom prst="rect">
            <a:avLst/>
          </a:prstGeom>
          <a:noFill/>
        </p:spPr>
        <p:txBody>
          <a:bodyPr wrap="square" rtlCol="0">
            <a:spAutoFit/>
          </a:bodyPr>
          <a:lstStyle/>
          <a:p>
            <a:r>
              <a:rPr lang="en-IN" dirty="0"/>
              <a:t>1</a:t>
            </a:r>
          </a:p>
        </p:txBody>
      </p:sp>
      <p:sp>
        <p:nvSpPr>
          <p:cNvPr id="61" name="TextBox 60">
            <a:extLst>
              <a:ext uri="{FF2B5EF4-FFF2-40B4-BE49-F238E27FC236}">
                <a16:creationId xmlns:a16="http://schemas.microsoft.com/office/drawing/2014/main" id="{68169347-E3D1-FD3E-38C8-46480F420112}"/>
              </a:ext>
            </a:extLst>
          </p:cNvPr>
          <p:cNvSpPr txBox="1"/>
          <p:nvPr/>
        </p:nvSpPr>
        <p:spPr>
          <a:xfrm>
            <a:off x="12034805" y="3168701"/>
            <a:ext cx="467814" cy="369332"/>
          </a:xfrm>
          <a:prstGeom prst="rect">
            <a:avLst/>
          </a:prstGeom>
          <a:noFill/>
        </p:spPr>
        <p:txBody>
          <a:bodyPr wrap="square" rtlCol="0">
            <a:spAutoFit/>
          </a:bodyPr>
          <a:lstStyle/>
          <a:p>
            <a:r>
              <a:rPr lang="en-IN" dirty="0"/>
              <a:t>1</a:t>
            </a:r>
          </a:p>
        </p:txBody>
      </p:sp>
      <p:sp>
        <p:nvSpPr>
          <p:cNvPr id="62" name="TextBox 61">
            <a:extLst>
              <a:ext uri="{FF2B5EF4-FFF2-40B4-BE49-F238E27FC236}">
                <a16:creationId xmlns:a16="http://schemas.microsoft.com/office/drawing/2014/main" id="{B8C93BAD-BC77-E697-D699-0E498CCC1C1C}"/>
              </a:ext>
            </a:extLst>
          </p:cNvPr>
          <p:cNvSpPr txBox="1"/>
          <p:nvPr/>
        </p:nvSpPr>
        <p:spPr>
          <a:xfrm>
            <a:off x="12477571" y="2141628"/>
            <a:ext cx="467814" cy="369332"/>
          </a:xfrm>
          <a:prstGeom prst="rect">
            <a:avLst/>
          </a:prstGeom>
          <a:noFill/>
        </p:spPr>
        <p:txBody>
          <a:bodyPr wrap="square" rtlCol="0">
            <a:spAutoFit/>
          </a:bodyPr>
          <a:lstStyle/>
          <a:p>
            <a:r>
              <a:rPr lang="en-IN" dirty="0"/>
              <a:t>1</a:t>
            </a:r>
          </a:p>
        </p:txBody>
      </p:sp>
      <p:sp>
        <p:nvSpPr>
          <p:cNvPr id="63" name="TextBox 62">
            <a:extLst>
              <a:ext uri="{FF2B5EF4-FFF2-40B4-BE49-F238E27FC236}">
                <a16:creationId xmlns:a16="http://schemas.microsoft.com/office/drawing/2014/main" id="{A14822A8-2C79-C9C1-AE05-3D20ED0B67B8}"/>
              </a:ext>
            </a:extLst>
          </p:cNvPr>
          <p:cNvSpPr txBox="1"/>
          <p:nvPr/>
        </p:nvSpPr>
        <p:spPr>
          <a:xfrm>
            <a:off x="13131366" y="2455466"/>
            <a:ext cx="467814" cy="369332"/>
          </a:xfrm>
          <a:prstGeom prst="rect">
            <a:avLst/>
          </a:prstGeom>
          <a:noFill/>
        </p:spPr>
        <p:txBody>
          <a:bodyPr wrap="square" rtlCol="0">
            <a:spAutoFit/>
          </a:bodyPr>
          <a:lstStyle/>
          <a:p>
            <a:r>
              <a:rPr lang="en-IN" dirty="0"/>
              <a:t>1</a:t>
            </a:r>
          </a:p>
        </p:txBody>
      </p:sp>
      <p:sp>
        <p:nvSpPr>
          <p:cNvPr id="64" name="TextBox 63">
            <a:extLst>
              <a:ext uri="{FF2B5EF4-FFF2-40B4-BE49-F238E27FC236}">
                <a16:creationId xmlns:a16="http://schemas.microsoft.com/office/drawing/2014/main" id="{D7368922-3F96-B127-5253-1EFC4C98D8A9}"/>
              </a:ext>
            </a:extLst>
          </p:cNvPr>
          <p:cNvSpPr txBox="1"/>
          <p:nvPr/>
        </p:nvSpPr>
        <p:spPr>
          <a:xfrm>
            <a:off x="12523691" y="2869168"/>
            <a:ext cx="467814" cy="369332"/>
          </a:xfrm>
          <a:prstGeom prst="rect">
            <a:avLst/>
          </a:prstGeom>
          <a:noFill/>
        </p:spPr>
        <p:txBody>
          <a:bodyPr wrap="square" rtlCol="0">
            <a:spAutoFit/>
          </a:bodyPr>
          <a:lstStyle/>
          <a:p>
            <a:r>
              <a:rPr lang="en-IN" dirty="0"/>
              <a:t>1</a:t>
            </a:r>
          </a:p>
        </p:txBody>
      </p:sp>
      <p:sp>
        <p:nvSpPr>
          <p:cNvPr id="65" name="TextBox 64">
            <a:extLst>
              <a:ext uri="{FF2B5EF4-FFF2-40B4-BE49-F238E27FC236}">
                <a16:creationId xmlns:a16="http://schemas.microsoft.com/office/drawing/2014/main" id="{36B27655-7EFE-D2BC-4FEE-72D1C453C4AF}"/>
              </a:ext>
            </a:extLst>
          </p:cNvPr>
          <p:cNvSpPr txBox="1"/>
          <p:nvPr/>
        </p:nvSpPr>
        <p:spPr>
          <a:xfrm>
            <a:off x="11855625" y="4458679"/>
            <a:ext cx="1137118" cy="369332"/>
          </a:xfrm>
          <a:prstGeom prst="rect">
            <a:avLst/>
          </a:prstGeom>
          <a:noFill/>
        </p:spPr>
        <p:txBody>
          <a:bodyPr wrap="square" rtlCol="0">
            <a:spAutoFit/>
          </a:bodyPr>
          <a:lstStyle/>
          <a:p>
            <a:r>
              <a:rPr lang="en-IN" dirty="0"/>
              <a:t>(b)</a:t>
            </a:r>
          </a:p>
        </p:txBody>
      </p:sp>
      <p:sp>
        <p:nvSpPr>
          <p:cNvPr id="67" name="Oval 66">
            <a:extLst>
              <a:ext uri="{FF2B5EF4-FFF2-40B4-BE49-F238E27FC236}">
                <a16:creationId xmlns:a16="http://schemas.microsoft.com/office/drawing/2014/main" id="{9692C5D5-CE81-2EA2-6CB3-1B43B2BD9D0B}"/>
              </a:ext>
            </a:extLst>
          </p:cNvPr>
          <p:cNvSpPr/>
          <p:nvPr/>
        </p:nvSpPr>
        <p:spPr>
          <a:xfrm>
            <a:off x="7924492" y="5524500"/>
            <a:ext cx="152400" cy="1524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Oval 76">
            <a:extLst>
              <a:ext uri="{FF2B5EF4-FFF2-40B4-BE49-F238E27FC236}">
                <a16:creationId xmlns:a16="http://schemas.microsoft.com/office/drawing/2014/main" id="{267AFE09-73F9-6C96-D7A7-284098D24E7A}"/>
              </a:ext>
            </a:extLst>
          </p:cNvPr>
          <p:cNvSpPr/>
          <p:nvPr/>
        </p:nvSpPr>
        <p:spPr>
          <a:xfrm>
            <a:off x="7279170" y="6262395"/>
            <a:ext cx="152400" cy="1524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5" name="Straight Connector 84">
            <a:extLst>
              <a:ext uri="{FF2B5EF4-FFF2-40B4-BE49-F238E27FC236}">
                <a16:creationId xmlns:a16="http://schemas.microsoft.com/office/drawing/2014/main" id="{21AFE8D0-8AF0-D6A6-9805-24F39CBABF25}"/>
              </a:ext>
            </a:extLst>
          </p:cNvPr>
          <p:cNvCxnSpPr>
            <a:cxnSpLocks/>
          </p:cNvCxnSpPr>
          <p:nvPr/>
        </p:nvCxnSpPr>
        <p:spPr>
          <a:xfrm flipH="1">
            <a:off x="7402559" y="5652795"/>
            <a:ext cx="533400" cy="609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CEA9E00-4794-CAD8-0425-92F45DF5ABC7}"/>
              </a:ext>
            </a:extLst>
          </p:cNvPr>
          <p:cNvCxnSpPr>
            <a:cxnSpLocks/>
          </p:cNvCxnSpPr>
          <p:nvPr/>
        </p:nvCxnSpPr>
        <p:spPr>
          <a:xfrm>
            <a:off x="7388411" y="6369126"/>
            <a:ext cx="479518" cy="7843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F203A03C-33EA-738A-CC8A-073AA0378E1C}"/>
              </a:ext>
            </a:extLst>
          </p:cNvPr>
          <p:cNvSpPr/>
          <p:nvPr/>
        </p:nvSpPr>
        <p:spPr>
          <a:xfrm>
            <a:off x="7873342" y="7153444"/>
            <a:ext cx="152400" cy="1524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8" name="Straight Connector 87">
            <a:extLst>
              <a:ext uri="{FF2B5EF4-FFF2-40B4-BE49-F238E27FC236}">
                <a16:creationId xmlns:a16="http://schemas.microsoft.com/office/drawing/2014/main" id="{F0C81539-3950-BFDB-5BF3-FFD0673FA7BD}"/>
              </a:ext>
            </a:extLst>
          </p:cNvPr>
          <p:cNvCxnSpPr>
            <a:cxnSpLocks/>
          </p:cNvCxnSpPr>
          <p:nvPr/>
        </p:nvCxnSpPr>
        <p:spPr>
          <a:xfrm>
            <a:off x="8014050" y="7229644"/>
            <a:ext cx="11299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9EE04463-6323-552E-6936-7A2BEDBFC159}"/>
              </a:ext>
            </a:extLst>
          </p:cNvPr>
          <p:cNvSpPr/>
          <p:nvPr/>
        </p:nvSpPr>
        <p:spPr>
          <a:xfrm>
            <a:off x="9132308" y="7167639"/>
            <a:ext cx="152400" cy="1524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0" name="Straight Connector 89">
            <a:extLst>
              <a:ext uri="{FF2B5EF4-FFF2-40B4-BE49-F238E27FC236}">
                <a16:creationId xmlns:a16="http://schemas.microsoft.com/office/drawing/2014/main" id="{CFFAFCFF-259E-490A-BC22-4B47D014B2BC}"/>
              </a:ext>
            </a:extLst>
          </p:cNvPr>
          <p:cNvCxnSpPr>
            <a:cxnSpLocks/>
          </p:cNvCxnSpPr>
          <p:nvPr/>
        </p:nvCxnSpPr>
        <p:spPr>
          <a:xfrm flipV="1">
            <a:off x="9296331" y="7228614"/>
            <a:ext cx="914400" cy="10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2F636455-3245-6BA5-0917-245E919E1A9F}"/>
              </a:ext>
            </a:extLst>
          </p:cNvPr>
          <p:cNvSpPr/>
          <p:nvPr/>
        </p:nvSpPr>
        <p:spPr>
          <a:xfrm>
            <a:off x="10210731" y="7174294"/>
            <a:ext cx="152400" cy="1524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2" name="Straight Connector 91">
            <a:extLst>
              <a:ext uri="{FF2B5EF4-FFF2-40B4-BE49-F238E27FC236}">
                <a16:creationId xmlns:a16="http://schemas.microsoft.com/office/drawing/2014/main" id="{916D3A5C-6DCF-B072-6D3A-222B80C4E30E}"/>
              </a:ext>
            </a:extLst>
          </p:cNvPr>
          <p:cNvCxnSpPr>
            <a:cxnSpLocks/>
          </p:cNvCxnSpPr>
          <p:nvPr/>
        </p:nvCxnSpPr>
        <p:spPr>
          <a:xfrm flipV="1">
            <a:off x="10333682" y="6389976"/>
            <a:ext cx="555718" cy="7843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Oval 92">
            <a:extLst>
              <a:ext uri="{FF2B5EF4-FFF2-40B4-BE49-F238E27FC236}">
                <a16:creationId xmlns:a16="http://schemas.microsoft.com/office/drawing/2014/main" id="{659C7A6A-3DE2-2A34-2670-C5C3EBFE2AC2}"/>
              </a:ext>
            </a:extLst>
          </p:cNvPr>
          <p:cNvSpPr/>
          <p:nvPr/>
        </p:nvSpPr>
        <p:spPr>
          <a:xfrm>
            <a:off x="10864751" y="6245126"/>
            <a:ext cx="152400" cy="1524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4" name="Straight Connector 93">
            <a:extLst>
              <a:ext uri="{FF2B5EF4-FFF2-40B4-BE49-F238E27FC236}">
                <a16:creationId xmlns:a16="http://schemas.microsoft.com/office/drawing/2014/main" id="{DC88958B-8D42-7D31-0EA6-36C171FE282C}"/>
              </a:ext>
            </a:extLst>
          </p:cNvPr>
          <p:cNvCxnSpPr>
            <a:cxnSpLocks/>
          </p:cNvCxnSpPr>
          <p:nvPr/>
        </p:nvCxnSpPr>
        <p:spPr>
          <a:xfrm>
            <a:off x="10221288" y="5650294"/>
            <a:ext cx="663482" cy="5872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Oval 94">
            <a:extLst>
              <a:ext uri="{FF2B5EF4-FFF2-40B4-BE49-F238E27FC236}">
                <a16:creationId xmlns:a16="http://schemas.microsoft.com/office/drawing/2014/main" id="{167A2DEC-3F0D-AD57-307B-E58905B44AE0}"/>
              </a:ext>
            </a:extLst>
          </p:cNvPr>
          <p:cNvSpPr/>
          <p:nvPr/>
        </p:nvSpPr>
        <p:spPr>
          <a:xfrm>
            <a:off x="10095486" y="5512130"/>
            <a:ext cx="152400" cy="1524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Oval 95">
            <a:extLst>
              <a:ext uri="{FF2B5EF4-FFF2-40B4-BE49-F238E27FC236}">
                <a16:creationId xmlns:a16="http://schemas.microsoft.com/office/drawing/2014/main" id="{69A76039-0585-7820-F68B-0C92B2A64C81}"/>
              </a:ext>
            </a:extLst>
          </p:cNvPr>
          <p:cNvSpPr/>
          <p:nvPr/>
        </p:nvSpPr>
        <p:spPr>
          <a:xfrm>
            <a:off x="8763000" y="5565470"/>
            <a:ext cx="76200"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7" name="Oval 96">
            <a:extLst>
              <a:ext uri="{FF2B5EF4-FFF2-40B4-BE49-F238E27FC236}">
                <a16:creationId xmlns:a16="http://schemas.microsoft.com/office/drawing/2014/main" id="{30F3EAE0-E569-C340-B648-382E7A6E7FCB}"/>
              </a:ext>
            </a:extLst>
          </p:cNvPr>
          <p:cNvSpPr/>
          <p:nvPr/>
        </p:nvSpPr>
        <p:spPr>
          <a:xfrm>
            <a:off x="9009989" y="5568597"/>
            <a:ext cx="76200"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Oval 97">
            <a:extLst>
              <a:ext uri="{FF2B5EF4-FFF2-40B4-BE49-F238E27FC236}">
                <a16:creationId xmlns:a16="http://schemas.microsoft.com/office/drawing/2014/main" id="{C87A70CC-81AA-524A-54AE-6A0101C94E40}"/>
              </a:ext>
            </a:extLst>
          </p:cNvPr>
          <p:cNvSpPr/>
          <p:nvPr/>
        </p:nvSpPr>
        <p:spPr>
          <a:xfrm>
            <a:off x="9246608" y="5569665"/>
            <a:ext cx="76200"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0" name="TextBox 99">
            <a:extLst>
              <a:ext uri="{FF2B5EF4-FFF2-40B4-BE49-F238E27FC236}">
                <a16:creationId xmlns:a16="http://schemas.microsoft.com/office/drawing/2014/main" id="{B3F87717-ED72-5D11-F422-930FA29AA1BF}"/>
              </a:ext>
            </a:extLst>
          </p:cNvPr>
          <p:cNvSpPr txBox="1"/>
          <p:nvPr/>
        </p:nvSpPr>
        <p:spPr>
          <a:xfrm>
            <a:off x="7445282" y="5667879"/>
            <a:ext cx="659917" cy="369332"/>
          </a:xfrm>
          <a:prstGeom prst="rect">
            <a:avLst/>
          </a:prstGeom>
          <a:noFill/>
        </p:spPr>
        <p:txBody>
          <a:bodyPr wrap="square" rtlCol="0">
            <a:spAutoFit/>
          </a:bodyPr>
          <a:lstStyle/>
          <a:p>
            <a:r>
              <a:rPr lang="en-IN" dirty="0"/>
              <a:t>2</a:t>
            </a:r>
          </a:p>
        </p:txBody>
      </p:sp>
      <p:sp>
        <p:nvSpPr>
          <p:cNvPr id="101" name="TextBox 100">
            <a:extLst>
              <a:ext uri="{FF2B5EF4-FFF2-40B4-BE49-F238E27FC236}">
                <a16:creationId xmlns:a16="http://schemas.microsoft.com/office/drawing/2014/main" id="{E3C40E0B-2A86-5343-1CBF-223511C137DC}"/>
              </a:ext>
            </a:extLst>
          </p:cNvPr>
          <p:cNvSpPr txBox="1"/>
          <p:nvPr/>
        </p:nvSpPr>
        <p:spPr>
          <a:xfrm>
            <a:off x="7361766" y="6655063"/>
            <a:ext cx="659917" cy="369332"/>
          </a:xfrm>
          <a:prstGeom prst="rect">
            <a:avLst/>
          </a:prstGeom>
          <a:noFill/>
        </p:spPr>
        <p:txBody>
          <a:bodyPr wrap="square" rtlCol="0">
            <a:spAutoFit/>
          </a:bodyPr>
          <a:lstStyle/>
          <a:p>
            <a:r>
              <a:rPr lang="en-IN" dirty="0"/>
              <a:t>2</a:t>
            </a:r>
          </a:p>
        </p:txBody>
      </p:sp>
      <p:sp>
        <p:nvSpPr>
          <p:cNvPr id="102" name="TextBox 101">
            <a:extLst>
              <a:ext uri="{FF2B5EF4-FFF2-40B4-BE49-F238E27FC236}">
                <a16:creationId xmlns:a16="http://schemas.microsoft.com/office/drawing/2014/main" id="{A696E3EB-B313-BCE8-0220-C4371653C382}"/>
              </a:ext>
            </a:extLst>
          </p:cNvPr>
          <p:cNvSpPr txBox="1"/>
          <p:nvPr/>
        </p:nvSpPr>
        <p:spPr>
          <a:xfrm>
            <a:off x="8451200" y="7228614"/>
            <a:ext cx="659917" cy="369332"/>
          </a:xfrm>
          <a:prstGeom prst="rect">
            <a:avLst/>
          </a:prstGeom>
          <a:noFill/>
        </p:spPr>
        <p:txBody>
          <a:bodyPr wrap="square" rtlCol="0">
            <a:spAutoFit/>
          </a:bodyPr>
          <a:lstStyle/>
          <a:p>
            <a:r>
              <a:rPr lang="en-IN" dirty="0"/>
              <a:t>2</a:t>
            </a:r>
          </a:p>
        </p:txBody>
      </p:sp>
      <p:sp>
        <p:nvSpPr>
          <p:cNvPr id="103" name="TextBox 102">
            <a:extLst>
              <a:ext uri="{FF2B5EF4-FFF2-40B4-BE49-F238E27FC236}">
                <a16:creationId xmlns:a16="http://schemas.microsoft.com/office/drawing/2014/main" id="{5AC8FA0A-8AF5-BC7D-BC63-1ACAD1E7194F}"/>
              </a:ext>
            </a:extLst>
          </p:cNvPr>
          <p:cNvSpPr txBox="1"/>
          <p:nvPr/>
        </p:nvSpPr>
        <p:spPr>
          <a:xfrm>
            <a:off x="9619123" y="7258021"/>
            <a:ext cx="659917" cy="369332"/>
          </a:xfrm>
          <a:prstGeom prst="rect">
            <a:avLst/>
          </a:prstGeom>
          <a:noFill/>
        </p:spPr>
        <p:txBody>
          <a:bodyPr wrap="square" rtlCol="0">
            <a:spAutoFit/>
          </a:bodyPr>
          <a:lstStyle/>
          <a:p>
            <a:r>
              <a:rPr lang="en-IN" dirty="0"/>
              <a:t>2</a:t>
            </a:r>
          </a:p>
        </p:txBody>
      </p:sp>
      <p:sp>
        <p:nvSpPr>
          <p:cNvPr id="104" name="TextBox 103">
            <a:extLst>
              <a:ext uri="{FF2B5EF4-FFF2-40B4-BE49-F238E27FC236}">
                <a16:creationId xmlns:a16="http://schemas.microsoft.com/office/drawing/2014/main" id="{FE8047B7-7B5A-B398-9D20-B505727FBB31}"/>
              </a:ext>
            </a:extLst>
          </p:cNvPr>
          <p:cNvSpPr txBox="1"/>
          <p:nvPr/>
        </p:nvSpPr>
        <p:spPr>
          <a:xfrm>
            <a:off x="10682392" y="6783527"/>
            <a:ext cx="659917" cy="369332"/>
          </a:xfrm>
          <a:prstGeom prst="rect">
            <a:avLst/>
          </a:prstGeom>
          <a:noFill/>
        </p:spPr>
        <p:txBody>
          <a:bodyPr wrap="square" rtlCol="0">
            <a:spAutoFit/>
          </a:bodyPr>
          <a:lstStyle/>
          <a:p>
            <a:r>
              <a:rPr lang="en-IN" dirty="0"/>
              <a:t>2</a:t>
            </a:r>
          </a:p>
        </p:txBody>
      </p:sp>
      <p:sp>
        <p:nvSpPr>
          <p:cNvPr id="105" name="TextBox 104">
            <a:extLst>
              <a:ext uri="{FF2B5EF4-FFF2-40B4-BE49-F238E27FC236}">
                <a16:creationId xmlns:a16="http://schemas.microsoft.com/office/drawing/2014/main" id="{0812BE2B-E3F2-B834-E003-1739BE2C8197}"/>
              </a:ext>
            </a:extLst>
          </p:cNvPr>
          <p:cNvSpPr txBox="1"/>
          <p:nvPr/>
        </p:nvSpPr>
        <p:spPr>
          <a:xfrm>
            <a:off x="10486127" y="5567023"/>
            <a:ext cx="659917" cy="369332"/>
          </a:xfrm>
          <a:prstGeom prst="rect">
            <a:avLst/>
          </a:prstGeom>
          <a:noFill/>
        </p:spPr>
        <p:txBody>
          <a:bodyPr wrap="square" rtlCol="0">
            <a:spAutoFit/>
          </a:bodyPr>
          <a:lstStyle/>
          <a:p>
            <a:r>
              <a:rPr lang="en-IN" dirty="0"/>
              <a:t>2</a:t>
            </a:r>
          </a:p>
        </p:txBody>
      </p:sp>
      <p:sp>
        <p:nvSpPr>
          <p:cNvPr id="106" name="TextBox 105">
            <a:extLst>
              <a:ext uri="{FF2B5EF4-FFF2-40B4-BE49-F238E27FC236}">
                <a16:creationId xmlns:a16="http://schemas.microsoft.com/office/drawing/2014/main" id="{8DEF2F30-A957-362A-035A-3257B5352285}"/>
              </a:ext>
            </a:extLst>
          </p:cNvPr>
          <p:cNvSpPr txBox="1"/>
          <p:nvPr/>
        </p:nvSpPr>
        <p:spPr>
          <a:xfrm>
            <a:off x="9009989" y="8005365"/>
            <a:ext cx="1269051" cy="369332"/>
          </a:xfrm>
          <a:prstGeom prst="rect">
            <a:avLst/>
          </a:prstGeom>
          <a:noFill/>
        </p:spPr>
        <p:txBody>
          <a:bodyPr wrap="square" rtlCol="0">
            <a:spAutoFit/>
          </a:bodyPr>
          <a:lstStyle/>
          <a:p>
            <a:r>
              <a:rPr lang="en-IN" dirty="0"/>
              <a:t>(c)</a:t>
            </a:r>
          </a:p>
        </p:txBody>
      </p:sp>
      <p:sp>
        <p:nvSpPr>
          <p:cNvPr id="107" name="TextBox 106">
            <a:extLst>
              <a:ext uri="{FF2B5EF4-FFF2-40B4-BE49-F238E27FC236}">
                <a16:creationId xmlns:a16="http://schemas.microsoft.com/office/drawing/2014/main" id="{2EFC66EC-C8B0-5A60-870C-609E39BD102B}"/>
              </a:ext>
            </a:extLst>
          </p:cNvPr>
          <p:cNvSpPr txBox="1"/>
          <p:nvPr/>
        </p:nvSpPr>
        <p:spPr>
          <a:xfrm>
            <a:off x="1541923" y="8684058"/>
            <a:ext cx="16154400" cy="954107"/>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 A graph in which white vertex is non-terminal and others are terminals. (b) An SMT (c) An MST of subgraph induced on terminals</a:t>
            </a:r>
          </a:p>
        </p:txBody>
      </p:sp>
    </p:spTree>
    <p:extLst>
      <p:ext uri="{BB962C8B-B14F-4D97-AF65-F5344CB8AC3E}">
        <p14:creationId xmlns:p14="http://schemas.microsoft.com/office/powerpoint/2010/main" val="1658141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6BF10B9A-27A7-825A-72B2-A61BCA0C66A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2">
              <a:lumMod val="90000"/>
            </a:schemeClr>
          </a:solidFill>
        </p:spPr>
      </p:sp>
      <p:sp>
        <p:nvSpPr>
          <p:cNvPr id="4" name="TextBox 4"/>
          <p:cNvSpPr txBox="1"/>
          <p:nvPr/>
        </p:nvSpPr>
        <p:spPr>
          <a:xfrm>
            <a:off x="1714500" y="664728"/>
            <a:ext cx="14859000" cy="987450"/>
          </a:xfrm>
          <a:prstGeom prst="rect">
            <a:avLst/>
          </a:prstGeom>
        </p:spPr>
        <p:txBody>
          <a:bodyPr wrap="square" lIns="0" tIns="0" rIns="0" bIns="0" rtlCol="0" anchor="t">
            <a:spAutoFit/>
          </a:bodyPr>
          <a:lstStyle/>
          <a:p>
            <a:pPr marL="0" lvl="0" indent="0" algn="ctr">
              <a:lnSpc>
                <a:spcPts val="7725"/>
              </a:lnSpc>
            </a:pPr>
            <a:r>
              <a:rPr lang="en-US" sz="8000" b="1" spc="210" dirty="0">
                <a:solidFill>
                  <a:srgbClr val="032E27"/>
                </a:solidFill>
                <a:latin typeface="Times New Roman" panose="02020603050405020304" pitchFamily="18" charset="0"/>
                <a:cs typeface="Times New Roman" panose="02020603050405020304" pitchFamily="18" charset="0"/>
              </a:rPr>
              <a:t>EXAMPLE</a:t>
            </a:r>
          </a:p>
        </p:txBody>
      </p:sp>
      <p:sp>
        <p:nvSpPr>
          <p:cNvPr id="2" name="Content Placeholder 2">
            <a:extLst>
              <a:ext uri="{FF2B5EF4-FFF2-40B4-BE49-F238E27FC236}">
                <a16:creationId xmlns:a16="http://schemas.microsoft.com/office/drawing/2014/main" id="{7D3E2FF1-C351-E0F5-609C-C0EA4CFEF003}"/>
              </a:ext>
            </a:extLst>
          </p:cNvPr>
          <p:cNvSpPr txBox="1">
            <a:spLocks/>
          </p:cNvSpPr>
          <p:nvPr/>
        </p:nvSpPr>
        <p:spPr>
          <a:xfrm>
            <a:off x="1451579" y="2244332"/>
            <a:ext cx="15121921" cy="5413768"/>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28700" indent="-1028700" algn="just">
              <a:buFont typeface="+mj-lt"/>
              <a:buAutoNum type="romanLcPeriod"/>
            </a:pPr>
            <a:r>
              <a:rPr lang="en-US" sz="4600" dirty="0">
                <a:latin typeface="Times New Roman" panose="02020603050405020304" pitchFamily="18" charset="0"/>
                <a:cs typeface="Times New Roman" panose="02020603050405020304" pitchFamily="18" charset="0"/>
              </a:rPr>
              <a:t>Suppose there are k terminals and 1 non-terminal. </a:t>
            </a:r>
          </a:p>
          <a:p>
            <a:pPr marL="1028700" indent="-1028700" algn="just">
              <a:buFont typeface="+mj-lt"/>
              <a:buAutoNum type="romanLcPeriod"/>
            </a:pPr>
            <a:r>
              <a:rPr lang="en-US" sz="4600" dirty="0">
                <a:latin typeface="Times New Roman" panose="02020603050405020304" pitchFamily="18" charset="0"/>
                <a:cs typeface="Times New Roman" panose="02020603050405020304" pitchFamily="18" charset="0"/>
              </a:rPr>
              <a:t>The terminals form a cycle where each edge has weight 2.</a:t>
            </a:r>
          </a:p>
          <a:p>
            <a:pPr marL="1028700" indent="-1028700" algn="just">
              <a:buFont typeface="+mj-lt"/>
              <a:buAutoNum type="romanLcPeriod"/>
            </a:pPr>
            <a:r>
              <a:rPr lang="en-US" sz="4600" dirty="0">
                <a:latin typeface="Times New Roman" panose="02020603050405020304" pitchFamily="18" charset="0"/>
                <a:cs typeface="Times New Roman" panose="02020603050405020304" pitchFamily="18" charset="0"/>
              </a:rPr>
              <a:t>The non-terminal is connected to each terminal via edges of length 1. </a:t>
            </a:r>
          </a:p>
          <a:p>
            <a:pPr marL="1028700" indent="-1028700" algn="just">
              <a:buFont typeface="+mj-lt"/>
              <a:buAutoNum type="romanLcPeriod"/>
            </a:pPr>
            <a:r>
              <a:rPr lang="en-US" sz="4600" dirty="0">
                <a:latin typeface="Times New Roman" panose="02020603050405020304" pitchFamily="18" charset="0"/>
                <a:cs typeface="Times New Roman" panose="02020603050405020304" pitchFamily="18" charset="0"/>
              </a:rPr>
              <a:t>In this setup, the SMT is a star centered at the non-terminal, having a total cost of k. </a:t>
            </a:r>
          </a:p>
          <a:p>
            <a:pPr marL="1028700" indent="-1028700" algn="just">
              <a:buFont typeface="+mj-lt"/>
              <a:buAutoNum type="romanLcPeriod"/>
            </a:pPr>
            <a:r>
              <a:rPr lang="en-US" sz="4600" dirty="0">
                <a:latin typeface="Times New Roman" panose="02020603050405020304" pitchFamily="18" charset="0"/>
                <a:cs typeface="Times New Roman" panose="02020603050405020304" pitchFamily="18" charset="0"/>
              </a:rPr>
              <a:t>On the other hand, the MST is a path connecting the terminals, with a total cost of 2(k−1).</a:t>
            </a:r>
            <a:endParaRPr lang="en-IN" sz="4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4676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2">
            <a:extLst>
              <a:ext uri="{FF2B5EF4-FFF2-40B4-BE49-F238E27FC236}">
                <a16:creationId xmlns:a16="http://schemas.microsoft.com/office/drawing/2014/main" id="{ED370A62-9646-FB77-10F5-97BF799888E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2">
              <a:lumMod val="90000"/>
            </a:schemeClr>
          </a:solidFill>
        </p:spPr>
        <p:txBody>
          <a:bodyPr/>
          <a:lstStyle/>
          <a:p>
            <a:endParaRPr lang="en-IN" dirty="0"/>
          </a:p>
        </p:txBody>
      </p:sp>
      <p:sp>
        <p:nvSpPr>
          <p:cNvPr id="3" name="Freeform 3"/>
          <p:cNvSpPr/>
          <p:nvPr/>
        </p:nvSpPr>
        <p:spPr>
          <a:xfrm>
            <a:off x="6786563" y="3828495"/>
            <a:ext cx="10892126" cy="5655540"/>
          </a:xfrm>
          <a:custGeom>
            <a:avLst/>
            <a:gdLst/>
            <a:ahLst/>
            <a:cxnLst/>
            <a:rect l="l" t="t" r="r" b="b"/>
            <a:pathLst>
              <a:path w="9955146" h="5339982">
                <a:moveTo>
                  <a:pt x="0" y="0"/>
                </a:moveTo>
                <a:lnTo>
                  <a:pt x="9955146" y="0"/>
                </a:lnTo>
                <a:lnTo>
                  <a:pt x="9955146" y="5339982"/>
                </a:lnTo>
                <a:lnTo>
                  <a:pt x="0" y="5339982"/>
                </a:lnTo>
                <a:lnTo>
                  <a:pt x="0" y="0"/>
                </a:lnTo>
                <a:close/>
              </a:path>
            </a:pathLst>
          </a:custGeom>
          <a:blipFill>
            <a:blip r:embed="rId2"/>
            <a:stretch>
              <a:fillRect/>
            </a:stretch>
          </a:blipFill>
        </p:spPr>
      </p:sp>
      <p:sp>
        <p:nvSpPr>
          <p:cNvPr id="4" name="TextBox 4"/>
          <p:cNvSpPr txBox="1"/>
          <p:nvPr/>
        </p:nvSpPr>
        <p:spPr>
          <a:xfrm>
            <a:off x="6483907" y="371469"/>
            <a:ext cx="5631893" cy="987450"/>
          </a:xfrm>
          <a:prstGeom prst="rect">
            <a:avLst/>
          </a:prstGeom>
        </p:spPr>
        <p:txBody>
          <a:bodyPr wrap="square" lIns="0" tIns="0" rIns="0" bIns="0" rtlCol="0" anchor="t">
            <a:spAutoFit/>
          </a:bodyPr>
          <a:lstStyle/>
          <a:p>
            <a:pPr marL="0" lvl="0" indent="0">
              <a:lnSpc>
                <a:spcPts val="7725"/>
              </a:lnSpc>
            </a:pPr>
            <a:r>
              <a:rPr lang="en-US" sz="7500" b="1" spc="-45" dirty="0">
                <a:solidFill>
                  <a:srgbClr val="032E27"/>
                </a:solidFill>
                <a:latin typeface="Times New Roman" panose="02020603050405020304" pitchFamily="18" charset="0"/>
                <a:cs typeface="Times New Roman" panose="02020603050405020304" pitchFamily="18" charset="0"/>
              </a:rPr>
              <a:t>RESULTS(1)</a:t>
            </a:r>
          </a:p>
        </p:txBody>
      </p:sp>
      <p:sp>
        <p:nvSpPr>
          <p:cNvPr id="7" name="TextBox 6">
            <a:hlinkClick r:id="rId3"/>
            <a:extLst>
              <a:ext uri="{FF2B5EF4-FFF2-40B4-BE49-F238E27FC236}">
                <a16:creationId xmlns:a16="http://schemas.microsoft.com/office/drawing/2014/main" id="{E06707C4-1AC5-E66E-0C63-DCB5D0E95D82}"/>
              </a:ext>
            </a:extLst>
          </p:cNvPr>
          <p:cNvSpPr txBox="1"/>
          <p:nvPr/>
        </p:nvSpPr>
        <p:spPr>
          <a:xfrm>
            <a:off x="12232626" y="3162300"/>
            <a:ext cx="5752421" cy="544636"/>
          </a:xfrm>
          <a:prstGeom prst="rect">
            <a:avLst/>
          </a:prstGeom>
        </p:spPr>
        <p:txBody>
          <a:bodyPr wrap="square" lIns="0" tIns="0" rIns="0" bIns="0" rtlCol="0" anchor="t">
            <a:spAutoFit/>
          </a:bodyPr>
          <a:lstStyle/>
          <a:p>
            <a:pPr>
              <a:lnSpc>
                <a:spcPts val="4648"/>
              </a:lnSpc>
              <a:spcBef>
                <a:spcPct val="0"/>
              </a:spcBef>
            </a:pPr>
            <a:r>
              <a:rPr lang="en-US" sz="3320" dirty="0">
                <a:solidFill>
                  <a:schemeClr val="accent5">
                    <a:lumMod val="75000"/>
                  </a:schemeClr>
                </a:solidFill>
                <a:latin typeface="Quicksand Bold"/>
              </a:rPr>
              <a:t>Click here to see full code</a:t>
            </a:r>
          </a:p>
        </p:txBody>
      </p:sp>
      <p:pic>
        <p:nvPicPr>
          <p:cNvPr id="6" name="Picture 5">
            <a:extLst>
              <a:ext uri="{FF2B5EF4-FFF2-40B4-BE49-F238E27FC236}">
                <a16:creationId xmlns:a16="http://schemas.microsoft.com/office/drawing/2014/main" id="{F1A30E03-D518-1F13-9BDB-B7939216BFE7}"/>
              </a:ext>
            </a:extLst>
          </p:cNvPr>
          <p:cNvPicPr>
            <a:picLocks noChangeAspect="1"/>
          </p:cNvPicPr>
          <p:nvPr/>
        </p:nvPicPr>
        <p:blipFill>
          <a:blip r:embed="rId4"/>
          <a:stretch>
            <a:fillRect/>
          </a:stretch>
        </p:blipFill>
        <p:spPr>
          <a:xfrm>
            <a:off x="1828800" y="1428757"/>
            <a:ext cx="3200400" cy="8153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2">
            <a:extLst>
              <a:ext uri="{FF2B5EF4-FFF2-40B4-BE49-F238E27FC236}">
                <a16:creationId xmlns:a16="http://schemas.microsoft.com/office/drawing/2014/main" id="{5BF95F24-4042-2513-C032-00CD0D534974}"/>
              </a:ext>
            </a:extLst>
          </p:cNvPr>
          <p:cNvSpPr/>
          <p:nvPr/>
        </p:nvSpPr>
        <p:spPr>
          <a:xfrm>
            <a:off x="-1905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2">
              <a:lumMod val="90000"/>
            </a:schemeClr>
          </a:solidFill>
        </p:spPr>
      </p:sp>
      <p:sp>
        <p:nvSpPr>
          <p:cNvPr id="4" name="TextBox 4"/>
          <p:cNvSpPr txBox="1"/>
          <p:nvPr/>
        </p:nvSpPr>
        <p:spPr>
          <a:xfrm>
            <a:off x="6267790" y="371469"/>
            <a:ext cx="5752421" cy="1019188"/>
          </a:xfrm>
          <a:prstGeom prst="rect">
            <a:avLst/>
          </a:prstGeom>
        </p:spPr>
        <p:txBody>
          <a:bodyPr lIns="0" tIns="0" rIns="0" bIns="0" rtlCol="0" anchor="t">
            <a:spAutoFit/>
          </a:bodyPr>
          <a:lstStyle/>
          <a:p>
            <a:pPr marL="0" lvl="0" indent="0">
              <a:lnSpc>
                <a:spcPts val="7725"/>
              </a:lnSpc>
            </a:pPr>
            <a:r>
              <a:rPr lang="en-US" sz="7500" b="1" spc="-45" dirty="0">
                <a:solidFill>
                  <a:srgbClr val="032E27"/>
                </a:solidFill>
                <a:latin typeface="Times New Roman" panose="02020603050405020304" pitchFamily="18" charset="0"/>
                <a:cs typeface="Times New Roman" panose="02020603050405020304" pitchFamily="18" charset="0"/>
              </a:rPr>
              <a:t>RESULTS(2)</a:t>
            </a:r>
          </a:p>
        </p:txBody>
      </p:sp>
      <p:sp>
        <p:nvSpPr>
          <p:cNvPr id="8" name="TextBox 7">
            <a:hlinkClick r:id="rId2"/>
            <a:extLst>
              <a:ext uri="{FF2B5EF4-FFF2-40B4-BE49-F238E27FC236}">
                <a16:creationId xmlns:a16="http://schemas.microsoft.com/office/drawing/2014/main" id="{D6139305-3B90-122D-2BC5-39D3AA714506}"/>
              </a:ext>
            </a:extLst>
          </p:cNvPr>
          <p:cNvSpPr txBox="1"/>
          <p:nvPr/>
        </p:nvSpPr>
        <p:spPr>
          <a:xfrm>
            <a:off x="11986873" y="4000500"/>
            <a:ext cx="5752421" cy="544636"/>
          </a:xfrm>
          <a:prstGeom prst="rect">
            <a:avLst/>
          </a:prstGeom>
        </p:spPr>
        <p:txBody>
          <a:bodyPr wrap="square" lIns="0" tIns="0" rIns="0" bIns="0" rtlCol="0" anchor="t">
            <a:spAutoFit/>
          </a:bodyPr>
          <a:lstStyle/>
          <a:p>
            <a:pPr>
              <a:lnSpc>
                <a:spcPts val="4648"/>
              </a:lnSpc>
              <a:spcBef>
                <a:spcPct val="0"/>
              </a:spcBef>
            </a:pPr>
            <a:r>
              <a:rPr lang="en-US" sz="3320" dirty="0">
                <a:solidFill>
                  <a:schemeClr val="accent5">
                    <a:lumMod val="75000"/>
                  </a:schemeClr>
                </a:solidFill>
                <a:latin typeface="Quicksand Bold"/>
              </a:rPr>
              <a:t>Click here to see full code</a:t>
            </a:r>
          </a:p>
        </p:txBody>
      </p:sp>
      <p:pic>
        <p:nvPicPr>
          <p:cNvPr id="2" name="Picture 1">
            <a:extLst>
              <a:ext uri="{FF2B5EF4-FFF2-40B4-BE49-F238E27FC236}">
                <a16:creationId xmlns:a16="http://schemas.microsoft.com/office/drawing/2014/main" id="{EB6020B1-8C9C-F8BF-54E6-1A36118FAD2A}"/>
              </a:ext>
            </a:extLst>
          </p:cNvPr>
          <p:cNvPicPr>
            <a:picLocks noChangeAspect="1"/>
          </p:cNvPicPr>
          <p:nvPr/>
        </p:nvPicPr>
        <p:blipFill>
          <a:blip r:embed="rId3"/>
          <a:stretch>
            <a:fillRect/>
          </a:stretch>
        </p:blipFill>
        <p:spPr>
          <a:xfrm>
            <a:off x="8153400" y="4720478"/>
            <a:ext cx="9144000" cy="4666129"/>
          </a:xfrm>
          <a:prstGeom prst="rect">
            <a:avLst/>
          </a:prstGeom>
        </p:spPr>
      </p:pic>
      <p:pic>
        <p:nvPicPr>
          <p:cNvPr id="5" name="Picture 4">
            <a:extLst>
              <a:ext uri="{FF2B5EF4-FFF2-40B4-BE49-F238E27FC236}">
                <a16:creationId xmlns:a16="http://schemas.microsoft.com/office/drawing/2014/main" id="{336A9E21-9CE0-8956-38CD-555AF3F0204D}"/>
              </a:ext>
            </a:extLst>
          </p:cNvPr>
          <p:cNvPicPr>
            <a:picLocks noChangeAspect="1"/>
          </p:cNvPicPr>
          <p:nvPr/>
        </p:nvPicPr>
        <p:blipFill>
          <a:blip r:embed="rId4"/>
          <a:stretch>
            <a:fillRect/>
          </a:stretch>
        </p:blipFill>
        <p:spPr>
          <a:xfrm>
            <a:off x="2057400" y="2300007"/>
            <a:ext cx="3352800" cy="7086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2">
            <a:extLst>
              <a:ext uri="{FF2B5EF4-FFF2-40B4-BE49-F238E27FC236}">
                <a16:creationId xmlns:a16="http://schemas.microsoft.com/office/drawing/2014/main" id="{F43717C7-EFA7-5C01-3F18-F8BC922FF198}"/>
              </a:ext>
            </a:extLst>
          </p:cNvPr>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2">
              <a:lumMod val="90000"/>
            </a:schemeClr>
          </a:solidFill>
        </p:spPr>
      </p:sp>
      <p:grpSp>
        <p:nvGrpSpPr>
          <p:cNvPr id="3" name="Group 3"/>
          <p:cNvGrpSpPr/>
          <p:nvPr/>
        </p:nvGrpSpPr>
        <p:grpSpPr>
          <a:xfrm>
            <a:off x="682913" y="2407999"/>
            <a:ext cx="7240133" cy="7307501"/>
            <a:chOff x="0" y="0"/>
            <a:chExt cx="1906866" cy="1924609"/>
          </a:xfrm>
        </p:grpSpPr>
        <p:sp>
          <p:nvSpPr>
            <p:cNvPr id="4" name="Freeform 4"/>
            <p:cNvSpPr/>
            <p:nvPr/>
          </p:nvSpPr>
          <p:spPr>
            <a:xfrm>
              <a:off x="0" y="0"/>
              <a:ext cx="1906866" cy="1924609"/>
            </a:xfrm>
            <a:custGeom>
              <a:avLst/>
              <a:gdLst/>
              <a:ahLst/>
              <a:cxnLst/>
              <a:rect l="l" t="t" r="r" b="b"/>
              <a:pathLst>
                <a:path w="1906866" h="1924609">
                  <a:moveTo>
                    <a:pt x="0" y="0"/>
                  </a:moveTo>
                  <a:lnTo>
                    <a:pt x="1906866" y="0"/>
                  </a:lnTo>
                  <a:lnTo>
                    <a:pt x="1906866" y="1924609"/>
                  </a:lnTo>
                  <a:lnTo>
                    <a:pt x="0" y="1924609"/>
                  </a:lnTo>
                  <a:close/>
                </a:path>
              </a:pathLst>
            </a:custGeom>
            <a:solidFill>
              <a:srgbClr val="8BD4BE"/>
            </a:solidFill>
          </p:spPr>
        </p:sp>
        <p:sp>
          <p:nvSpPr>
            <p:cNvPr id="5" name="TextBox 5"/>
            <p:cNvSpPr txBox="1"/>
            <p:nvPr/>
          </p:nvSpPr>
          <p:spPr>
            <a:xfrm>
              <a:off x="0" y="-38100"/>
              <a:ext cx="1906866" cy="1962709"/>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5820689" y="499933"/>
            <a:ext cx="6646621" cy="1019188"/>
          </a:xfrm>
          <a:prstGeom prst="rect">
            <a:avLst/>
          </a:prstGeom>
        </p:spPr>
        <p:txBody>
          <a:bodyPr wrap="square" lIns="0" tIns="0" rIns="0" bIns="0" rtlCol="0" anchor="t">
            <a:spAutoFit/>
          </a:bodyPr>
          <a:lstStyle/>
          <a:p>
            <a:pPr marL="0" lvl="0" indent="0" algn="ctr">
              <a:lnSpc>
                <a:spcPts val="7725"/>
              </a:lnSpc>
            </a:pPr>
            <a:r>
              <a:rPr lang="en-US" sz="7500" b="1" spc="-45" dirty="0">
                <a:solidFill>
                  <a:srgbClr val="032E27"/>
                </a:solidFill>
                <a:latin typeface="Times New Roman" panose="02020603050405020304" pitchFamily="18" charset="0"/>
                <a:cs typeface="Times New Roman" panose="02020603050405020304" pitchFamily="18" charset="0"/>
              </a:rPr>
              <a:t>LIMITATIONS</a:t>
            </a:r>
          </a:p>
        </p:txBody>
      </p:sp>
      <p:sp>
        <p:nvSpPr>
          <p:cNvPr id="7" name="TextBox 7"/>
          <p:cNvSpPr txBox="1"/>
          <p:nvPr/>
        </p:nvSpPr>
        <p:spPr>
          <a:xfrm>
            <a:off x="1028700" y="2552700"/>
            <a:ext cx="6490928" cy="6882974"/>
          </a:xfrm>
          <a:prstGeom prst="rect">
            <a:avLst/>
          </a:prstGeom>
        </p:spPr>
        <p:txBody>
          <a:bodyPr lIns="0" tIns="0" rIns="0" bIns="0" rtlCol="0" anchor="t">
            <a:spAutoFit/>
          </a:bodyPr>
          <a:lstStyle/>
          <a:p>
            <a:pPr algn="just">
              <a:lnSpc>
                <a:spcPts val="4484"/>
              </a:lnSpc>
            </a:pPr>
            <a:r>
              <a:rPr lang="en-US" sz="3322" spc="182" dirty="0">
                <a:solidFill>
                  <a:srgbClr val="032E27"/>
                </a:solidFill>
                <a:latin typeface="Quicksand Bold"/>
              </a:rPr>
              <a:t>1) </a:t>
            </a:r>
            <a:r>
              <a:rPr lang="en-US" sz="3322" u="sng" spc="182" dirty="0">
                <a:solidFill>
                  <a:srgbClr val="032E27"/>
                </a:solidFill>
                <a:latin typeface="Quicksand Bold"/>
              </a:rPr>
              <a:t>Not Always Twice the Best:</a:t>
            </a:r>
            <a:r>
              <a:rPr lang="en-US" sz="3322" spc="182" dirty="0">
                <a:solidFill>
                  <a:srgbClr val="032E27"/>
                </a:solidFill>
                <a:latin typeface="Quicksand Bold"/>
              </a:rPr>
              <a:t> The algorithm promises to find a Steiner Tree with a weight that's at most double the weight of the best possible tree connecting the given points. But in some cases, the actual weight might be much higher than twice the best.</a:t>
            </a:r>
          </a:p>
          <a:p>
            <a:pPr marL="0" lvl="0" indent="0" algn="just">
              <a:lnSpc>
                <a:spcPts val="4484"/>
              </a:lnSpc>
              <a:spcBef>
                <a:spcPct val="0"/>
              </a:spcBef>
            </a:pPr>
            <a:endParaRPr lang="en-US" sz="3322" spc="182" dirty="0">
              <a:solidFill>
                <a:srgbClr val="032E27"/>
              </a:solidFill>
              <a:latin typeface="Quicksand Bold"/>
            </a:endParaRPr>
          </a:p>
        </p:txBody>
      </p:sp>
      <p:grpSp>
        <p:nvGrpSpPr>
          <p:cNvPr id="8" name="Group 8"/>
          <p:cNvGrpSpPr/>
          <p:nvPr/>
        </p:nvGrpSpPr>
        <p:grpSpPr>
          <a:xfrm>
            <a:off x="10315645" y="2407999"/>
            <a:ext cx="7240133" cy="7307501"/>
            <a:chOff x="0" y="0"/>
            <a:chExt cx="1906866" cy="1924609"/>
          </a:xfrm>
        </p:grpSpPr>
        <p:sp>
          <p:nvSpPr>
            <p:cNvPr id="9" name="Freeform 9"/>
            <p:cNvSpPr/>
            <p:nvPr/>
          </p:nvSpPr>
          <p:spPr>
            <a:xfrm>
              <a:off x="0" y="0"/>
              <a:ext cx="1906866" cy="1924609"/>
            </a:xfrm>
            <a:custGeom>
              <a:avLst/>
              <a:gdLst/>
              <a:ahLst/>
              <a:cxnLst/>
              <a:rect l="l" t="t" r="r" b="b"/>
              <a:pathLst>
                <a:path w="1906866" h="1924609">
                  <a:moveTo>
                    <a:pt x="0" y="0"/>
                  </a:moveTo>
                  <a:lnTo>
                    <a:pt x="1906866" y="0"/>
                  </a:lnTo>
                  <a:lnTo>
                    <a:pt x="1906866" y="1924609"/>
                  </a:lnTo>
                  <a:lnTo>
                    <a:pt x="0" y="1924609"/>
                  </a:lnTo>
                  <a:close/>
                </a:path>
              </a:pathLst>
            </a:custGeom>
            <a:solidFill>
              <a:srgbClr val="8BD4BE"/>
            </a:solidFill>
          </p:spPr>
        </p:sp>
        <p:sp>
          <p:nvSpPr>
            <p:cNvPr id="10" name="TextBox 10"/>
            <p:cNvSpPr txBox="1"/>
            <p:nvPr/>
          </p:nvSpPr>
          <p:spPr>
            <a:xfrm>
              <a:off x="0" y="-38100"/>
              <a:ext cx="1906866" cy="1962709"/>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10604763" y="2491203"/>
            <a:ext cx="6692637" cy="7986297"/>
          </a:xfrm>
          <a:prstGeom prst="rect">
            <a:avLst/>
          </a:prstGeom>
        </p:spPr>
        <p:txBody>
          <a:bodyPr lIns="0" tIns="0" rIns="0" bIns="0" rtlCol="0" anchor="t">
            <a:spAutoFit/>
          </a:bodyPr>
          <a:lstStyle/>
          <a:p>
            <a:pPr algn="just">
              <a:lnSpc>
                <a:spcPts val="4252"/>
              </a:lnSpc>
            </a:pPr>
            <a:r>
              <a:rPr lang="en-US" sz="3322" spc="169" dirty="0">
                <a:solidFill>
                  <a:srgbClr val="032E27"/>
                </a:solidFill>
                <a:latin typeface="Quicksand Bold"/>
              </a:rPr>
              <a:t>2) </a:t>
            </a:r>
            <a:r>
              <a:rPr lang="en-US" sz="3322" u="sng" spc="169" dirty="0">
                <a:solidFill>
                  <a:srgbClr val="032E27"/>
                </a:solidFill>
                <a:latin typeface="Quicksand Bold"/>
              </a:rPr>
              <a:t>Assumption of Triangle Inequality: </a:t>
            </a:r>
            <a:r>
              <a:rPr lang="en-US" sz="3322" spc="169" dirty="0">
                <a:solidFill>
                  <a:srgbClr val="032E27"/>
                </a:solidFill>
                <a:latin typeface="Quicksand Bold"/>
              </a:rPr>
              <a:t>The algorithm assumes that the edge costs in the graph follow the triangle inequality. However, this assumption is not always guaranteed in real-world scenarios. If the triangle inequality doesn't hold, it can lead to incorrect solutions, raising concerns about the algorithm's correctness for generalized graphs.</a:t>
            </a:r>
          </a:p>
          <a:p>
            <a:pPr marL="0" lvl="0" indent="0" algn="just">
              <a:lnSpc>
                <a:spcPts val="4252"/>
              </a:lnSpc>
            </a:pPr>
            <a:endParaRPr lang="en-US" sz="3322" spc="169" dirty="0">
              <a:solidFill>
                <a:srgbClr val="032E27"/>
              </a:solidFill>
              <a:latin typeface="Quicksand Bo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2">
              <a:lumMod val="90000"/>
            </a:schemeClr>
          </a:solidFill>
        </p:spPr>
      </p:sp>
      <p:sp>
        <p:nvSpPr>
          <p:cNvPr id="21" name="Oval 20">
            <a:extLst>
              <a:ext uri="{FF2B5EF4-FFF2-40B4-BE49-F238E27FC236}">
                <a16:creationId xmlns:a16="http://schemas.microsoft.com/office/drawing/2014/main" id="{D6C6A735-8725-CC07-F446-65BAFEEB5275}"/>
              </a:ext>
            </a:extLst>
          </p:cNvPr>
          <p:cNvSpPr/>
          <p:nvPr/>
        </p:nvSpPr>
        <p:spPr>
          <a:xfrm>
            <a:off x="758993" y="6787309"/>
            <a:ext cx="1455920" cy="794591"/>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D02A168-1621-6E02-8EF2-9C9379BCDD48}"/>
              </a:ext>
            </a:extLst>
          </p:cNvPr>
          <p:cNvSpPr/>
          <p:nvPr/>
        </p:nvSpPr>
        <p:spPr>
          <a:xfrm>
            <a:off x="751829" y="5720509"/>
            <a:ext cx="1455920" cy="794591"/>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5D99FF4-DB5C-5378-BF92-F5A857A53618}"/>
              </a:ext>
            </a:extLst>
          </p:cNvPr>
          <p:cNvSpPr/>
          <p:nvPr/>
        </p:nvSpPr>
        <p:spPr>
          <a:xfrm>
            <a:off x="742507" y="4621397"/>
            <a:ext cx="1455920" cy="794591"/>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98220C5-63B7-12A2-A2DF-E994E7FFC803}"/>
              </a:ext>
            </a:extLst>
          </p:cNvPr>
          <p:cNvSpPr/>
          <p:nvPr/>
        </p:nvSpPr>
        <p:spPr>
          <a:xfrm>
            <a:off x="746048" y="3467100"/>
            <a:ext cx="1455920" cy="794591"/>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B3EB51E-A0AC-3036-3BC5-B0C66FEBB7FB}"/>
              </a:ext>
            </a:extLst>
          </p:cNvPr>
          <p:cNvSpPr/>
          <p:nvPr/>
        </p:nvSpPr>
        <p:spPr>
          <a:xfrm>
            <a:off x="753880" y="2357554"/>
            <a:ext cx="1455920" cy="794591"/>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3"/>
          <p:cNvSpPr txBox="1"/>
          <p:nvPr/>
        </p:nvSpPr>
        <p:spPr>
          <a:xfrm>
            <a:off x="3613436" y="836028"/>
            <a:ext cx="11061128" cy="1019188"/>
          </a:xfrm>
          <a:prstGeom prst="rect">
            <a:avLst/>
          </a:prstGeom>
        </p:spPr>
        <p:txBody>
          <a:bodyPr lIns="0" tIns="0" rIns="0" bIns="0" rtlCol="0" anchor="t">
            <a:spAutoFit/>
          </a:bodyPr>
          <a:lstStyle/>
          <a:p>
            <a:pPr marL="0" lvl="0" indent="0" algn="ctr">
              <a:lnSpc>
                <a:spcPts val="7725"/>
              </a:lnSpc>
            </a:pPr>
            <a:r>
              <a:rPr lang="en-US" sz="7500" b="1" spc="-45" dirty="0">
                <a:solidFill>
                  <a:srgbClr val="032E27"/>
                </a:solidFill>
                <a:latin typeface="Times New Roman" panose="02020603050405020304" pitchFamily="18" charset="0"/>
                <a:cs typeface="Times New Roman" panose="02020603050405020304" pitchFamily="18" charset="0"/>
              </a:rPr>
              <a:t>CONTENTS</a:t>
            </a:r>
          </a:p>
        </p:txBody>
      </p:sp>
      <p:sp>
        <p:nvSpPr>
          <p:cNvPr id="4" name="TextBox 4"/>
          <p:cNvSpPr txBox="1"/>
          <p:nvPr/>
        </p:nvSpPr>
        <p:spPr>
          <a:xfrm>
            <a:off x="679627" y="2443279"/>
            <a:ext cx="1614926" cy="711972"/>
          </a:xfrm>
          <a:prstGeom prst="rect">
            <a:avLst/>
          </a:prstGeom>
        </p:spPr>
        <p:txBody>
          <a:bodyPr lIns="0" tIns="0" rIns="0" bIns="0" rtlCol="0" anchor="t">
            <a:spAutoFit/>
          </a:bodyPr>
          <a:lstStyle/>
          <a:p>
            <a:pPr marL="0" lvl="0" indent="0" algn="ctr">
              <a:lnSpc>
                <a:spcPts val="5398"/>
              </a:lnSpc>
            </a:pPr>
            <a:r>
              <a:rPr lang="en-US" sz="5240" spc="-31" dirty="0">
                <a:latin typeface="Atkinson Hyperlegible Bold"/>
              </a:rPr>
              <a:t>01.</a:t>
            </a:r>
          </a:p>
        </p:txBody>
      </p:sp>
      <p:sp>
        <p:nvSpPr>
          <p:cNvPr id="5" name="TextBox 5"/>
          <p:cNvSpPr txBox="1"/>
          <p:nvPr/>
        </p:nvSpPr>
        <p:spPr>
          <a:xfrm>
            <a:off x="679627" y="3573015"/>
            <a:ext cx="1600325" cy="703682"/>
          </a:xfrm>
          <a:prstGeom prst="rect">
            <a:avLst/>
          </a:prstGeom>
        </p:spPr>
        <p:txBody>
          <a:bodyPr lIns="0" tIns="0" rIns="0" bIns="0" rtlCol="0" anchor="t">
            <a:spAutoFit/>
          </a:bodyPr>
          <a:lstStyle/>
          <a:p>
            <a:pPr marL="0" lvl="0" indent="0" algn="ctr">
              <a:lnSpc>
                <a:spcPts val="5397"/>
              </a:lnSpc>
            </a:pPr>
            <a:r>
              <a:rPr lang="en-US" sz="5240" spc="-31" dirty="0">
                <a:latin typeface="Atkinson Hyperlegible Bold"/>
              </a:rPr>
              <a:t>02.</a:t>
            </a:r>
          </a:p>
        </p:txBody>
      </p:sp>
      <p:sp>
        <p:nvSpPr>
          <p:cNvPr id="6" name="TextBox 6"/>
          <p:cNvSpPr txBox="1"/>
          <p:nvPr/>
        </p:nvSpPr>
        <p:spPr>
          <a:xfrm>
            <a:off x="408502" y="4674502"/>
            <a:ext cx="2157175" cy="703682"/>
          </a:xfrm>
          <a:prstGeom prst="rect">
            <a:avLst/>
          </a:prstGeom>
        </p:spPr>
        <p:txBody>
          <a:bodyPr lIns="0" tIns="0" rIns="0" bIns="0" rtlCol="0" anchor="t">
            <a:spAutoFit/>
          </a:bodyPr>
          <a:lstStyle/>
          <a:p>
            <a:pPr marL="0" lvl="0" indent="0" algn="ctr">
              <a:lnSpc>
                <a:spcPts val="5397"/>
              </a:lnSpc>
            </a:pPr>
            <a:r>
              <a:rPr lang="en-US" sz="5240" spc="-31">
                <a:latin typeface="Atkinson Hyperlegible Bold"/>
              </a:rPr>
              <a:t>03.</a:t>
            </a:r>
          </a:p>
        </p:txBody>
      </p:sp>
      <p:sp>
        <p:nvSpPr>
          <p:cNvPr id="7" name="TextBox 7"/>
          <p:cNvSpPr txBox="1"/>
          <p:nvPr/>
        </p:nvSpPr>
        <p:spPr>
          <a:xfrm>
            <a:off x="2623812" y="3571874"/>
            <a:ext cx="4377795" cy="557268"/>
          </a:xfrm>
          <a:prstGeom prst="rect">
            <a:avLst/>
          </a:prstGeom>
        </p:spPr>
        <p:txBody>
          <a:bodyPr lIns="0" tIns="0" rIns="0" bIns="0" rtlCol="0" anchor="t">
            <a:spAutoFit/>
          </a:bodyPr>
          <a:lstStyle/>
          <a:p>
            <a:pPr marL="0" lvl="0" indent="0" algn="just">
              <a:lnSpc>
                <a:spcPts val="4724"/>
              </a:lnSpc>
              <a:spcBef>
                <a:spcPct val="0"/>
              </a:spcBef>
            </a:pPr>
            <a:r>
              <a:rPr lang="en-US" sz="3499" spc="209" dirty="0">
                <a:latin typeface="Times New Roman" panose="02020603050405020304" pitchFamily="18" charset="0"/>
                <a:cs typeface="Times New Roman" panose="02020603050405020304" pitchFamily="18" charset="0"/>
              </a:rPr>
              <a:t>Class of Hardness</a:t>
            </a:r>
          </a:p>
        </p:txBody>
      </p:sp>
      <p:sp>
        <p:nvSpPr>
          <p:cNvPr id="8" name="TextBox 8"/>
          <p:cNvSpPr txBox="1"/>
          <p:nvPr/>
        </p:nvSpPr>
        <p:spPr>
          <a:xfrm>
            <a:off x="2642862" y="2440173"/>
            <a:ext cx="6729738" cy="559769"/>
          </a:xfrm>
          <a:prstGeom prst="rect">
            <a:avLst/>
          </a:prstGeom>
        </p:spPr>
        <p:txBody>
          <a:bodyPr wrap="square" lIns="0" tIns="0" rIns="0" bIns="0" rtlCol="0" anchor="t">
            <a:spAutoFit/>
          </a:bodyPr>
          <a:lstStyle/>
          <a:p>
            <a:pPr marL="0" lvl="0" indent="0" algn="just">
              <a:lnSpc>
                <a:spcPts val="4724"/>
              </a:lnSpc>
              <a:spcBef>
                <a:spcPct val="0"/>
              </a:spcBef>
            </a:pPr>
            <a:r>
              <a:rPr lang="en-US" sz="3499" spc="209" dirty="0">
                <a:latin typeface="Times New Roman" panose="02020603050405020304" pitchFamily="18" charset="0"/>
                <a:cs typeface="Times New Roman" panose="02020603050405020304" pitchFamily="18" charset="0"/>
              </a:rPr>
              <a:t>Problem Statement</a:t>
            </a:r>
          </a:p>
        </p:txBody>
      </p:sp>
      <p:sp>
        <p:nvSpPr>
          <p:cNvPr id="9" name="TextBox 9"/>
          <p:cNvSpPr txBox="1"/>
          <p:nvPr/>
        </p:nvSpPr>
        <p:spPr>
          <a:xfrm>
            <a:off x="418027" y="5800865"/>
            <a:ext cx="2157175" cy="703682"/>
          </a:xfrm>
          <a:prstGeom prst="rect">
            <a:avLst/>
          </a:prstGeom>
        </p:spPr>
        <p:txBody>
          <a:bodyPr lIns="0" tIns="0" rIns="0" bIns="0" rtlCol="0" anchor="t">
            <a:spAutoFit/>
          </a:bodyPr>
          <a:lstStyle/>
          <a:p>
            <a:pPr marL="0" lvl="0" indent="0" algn="ctr">
              <a:lnSpc>
                <a:spcPts val="5397"/>
              </a:lnSpc>
            </a:pPr>
            <a:r>
              <a:rPr lang="en-US" sz="5240" spc="-31" dirty="0">
                <a:latin typeface="Atkinson Hyperlegible Bold"/>
              </a:rPr>
              <a:t>04.</a:t>
            </a:r>
          </a:p>
        </p:txBody>
      </p:sp>
      <p:sp>
        <p:nvSpPr>
          <p:cNvPr id="10" name="TextBox 10"/>
          <p:cNvSpPr txBox="1"/>
          <p:nvPr/>
        </p:nvSpPr>
        <p:spPr>
          <a:xfrm>
            <a:off x="2623812" y="4714874"/>
            <a:ext cx="9708681" cy="557268"/>
          </a:xfrm>
          <a:prstGeom prst="rect">
            <a:avLst/>
          </a:prstGeom>
        </p:spPr>
        <p:txBody>
          <a:bodyPr lIns="0" tIns="0" rIns="0" bIns="0" rtlCol="0" anchor="t">
            <a:spAutoFit/>
          </a:bodyPr>
          <a:lstStyle/>
          <a:p>
            <a:pPr marL="0" lvl="0" indent="0" algn="just">
              <a:lnSpc>
                <a:spcPts val="4724"/>
              </a:lnSpc>
              <a:spcBef>
                <a:spcPct val="0"/>
              </a:spcBef>
            </a:pPr>
            <a:r>
              <a:rPr lang="en-US" sz="3499" spc="209" dirty="0">
                <a:latin typeface="Times New Roman" panose="02020603050405020304" pitchFamily="18" charset="0"/>
                <a:cs typeface="Times New Roman" panose="02020603050405020304" pitchFamily="18" charset="0"/>
              </a:rPr>
              <a:t>Proposed Solution</a:t>
            </a:r>
          </a:p>
        </p:txBody>
      </p:sp>
      <p:sp>
        <p:nvSpPr>
          <p:cNvPr id="11" name="TextBox 11"/>
          <p:cNvSpPr txBox="1"/>
          <p:nvPr/>
        </p:nvSpPr>
        <p:spPr>
          <a:xfrm>
            <a:off x="2590800" y="5829300"/>
            <a:ext cx="10269859" cy="559769"/>
          </a:xfrm>
          <a:prstGeom prst="rect">
            <a:avLst/>
          </a:prstGeom>
        </p:spPr>
        <p:txBody>
          <a:bodyPr wrap="square" lIns="0" tIns="0" rIns="0" bIns="0" rtlCol="0" anchor="t">
            <a:spAutoFit/>
          </a:bodyPr>
          <a:lstStyle/>
          <a:p>
            <a:pPr marL="0" lvl="0" indent="0" algn="just">
              <a:lnSpc>
                <a:spcPts val="4724"/>
              </a:lnSpc>
              <a:spcBef>
                <a:spcPct val="0"/>
              </a:spcBef>
            </a:pPr>
            <a:r>
              <a:rPr lang="en-US" sz="3499" spc="209" dirty="0">
                <a:latin typeface="Times New Roman" panose="02020603050405020304" pitchFamily="18" charset="0"/>
                <a:cs typeface="Times New Roman" panose="02020603050405020304" pitchFamily="18" charset="0"/>
              </a:rPr>
              <a:t>Results obtained by our implementation </a:t>
            </a:r>
          </a:p>
        </p:txBody>
      </p:sp>
      <p:sp>
        <p:nvSpPr>
          <p:cNvPr id="12" name="TextBox 12"/>
          <p:cNvSpPr txBox="1"/>
          <p:nvPr/>
        </p:nvSpPr>
        <p:spPr>
          <a:xfrm>
            <a:off x="418027" y="6866497"/>
            <a:ext cx="2157175" cy="703682"/>
          </a:xfrm>
          <a:prstGeom prst="rect">
            <a:avLst/>
          </a:prstGeom>
        </p:spPr>
        <p:txBody>
          <a:bodyPr lIns="0" tIns="0" rIns="0" bIns="0" rtlCol="0" anchor="t">
            <a:spAutoFit/>
          </a:bodyPr>
          <a:lstStyle/>
          <a:p>
            <a:pPr marL="0" lvl="0" indent="0" algn="ctr">
              <a:lnSpc>
                <a:spcPts val="5397"/>
              </a:lnSpc>
            </a:pPr>
            <a:r>
              <a:rPr lang="en-US" sz="5240" spc="-31" dirty="0">
                <a:latin typeface="Atkinson Hyperlegible Bold"/>
              </a:rPr>
              <a:t>05.</a:t>
            </a:r>
          </a:p>
        </p:txBody>
      </p:sp>
      <p:sp>
        <p:nvSpPr>
          <p:cNvPr id="13" name="TextBox 13"/>
          <p:cNvSpPr txBox="1"/>
          <p:nvPr/>
        </p:nvSpPr>
        <p:spPr>
          <a:xfrm>
            <a:off x="2590800" y="6892083"/>
            <a:ext cx="7835667" cy="557268"/>
          </a:xfrm>
          <a:prstGeom prst="rect">
            <a:avLst/>
          </a:prstGeom>
        </p:spPr>
        <p:txBody>
          <a:bodyPr lIns="0" tIns="0" rIns="0" bIns="0" rtlCol="0" anchor="t">
            <a:spAutoFit/>
          </a:bodyPr>
          <a:lstStyle/>
          <a:p>
            <a:pPr marL="0" lvl="0" indent="0" algn="just">
              <a:lnSpc>
                <a:spcPts val="4724"/>
              </a:lnSpc>
              <a:spcBef>
                <a:spcPct val="0"/>
              </a:spcBef>
            </a:pPr>
            <a:r>
              <a:rPr lang="en-US" sz="3499" spc="209" dirty="0">
                <a:latin typeface="Times New Roman" panose="02020603050405020304" pitchFamily="18" charset="0"/>
                <a:cs typeface="Times New Roman" panose="02020603050405020304" pitchFamily="18" charset="0"/>
              </a:rPr>
              <a:t>Limitation of proposed method</a:t>
            </a:r>
          </a:p>
        </p:txBody>
      </p:sp>
      <p:sp>
        <p:nvSpPr>
          <p:cNvPr id="14" name="Freeform 14"/>
          <p:cNvSpPr/>
          <p:nvPr/>
        </p:nvSpPr>
        <p:spPr>
          <a:xfrm>
            <a:off x="15358646" y="7934466"/>
            <a:ext cx="4314581" cy="3232013"/>
          </a:xfrm>
          <a:custGeom>
            <a:avLst/>
            <a:gdLst/>
            <a:ahLst/>
            <a:cxnLst/>
            <a:rect l="l" t="t" r="r" b="b"/>
            <a:pathLst>
              <a:path w="4314581" h="3232013">
                <a:moveTo>
                  <a:pt x="0" y="0"/>
                </a:moveTo>
                <a:lnTo>
                  <a:pt x="4314581" y="0"/>
                </a:lnTo>
                <a:lnTo>
                  <a:pt x="4314581" y="3232013"/>
                </a:lnTo>
                <a:lnTo>
                  <a:pt x="0" y="323201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5" name="Freeform 15"/>
          <p:cNvSpPr/>
          <p:nvPr/>
        </p:nvSpPr>
        <p:spPr>
          <a:xfrm>
            <a:off x="13841094" y="1713125"/>
            <a:ext cx="3906985" cy="8573875"/>
          </a:xfrm>
          <a:custGeom>
            <a:avLst/>
            <a:gdLst/>
            <a:ahLst/>
            <a:cxnLst/>
            <a:rect l="l" t="t" r="r" b="b"/>
            <a:pathLst>
              <a:path w="3906985" h="8573875">
                <a:moveTo>
                  <a:pt x="0" y="0"/>
                </a:moveTo>
                <a:lnTo>
                  <a:pt x="3906985" y="0"/>
                </a:lnTo>
                <a:lnTo>
                  <a:pt x="3906985" y="8573875"/>
                </a:lnTo>
                <a:lnTo>
                  <a:pt x="0" y="8573875"/>
                </a:lnTo>
                <a:lnTo>
                  <a:pt x="0" y="0"/>
                </a:lnTo>
                <a:close/>
              </a:path>
            </a:pathLst>
          </a:custGeom>
          <a:blipFill>
            <a:blip r:embed="rId4">
              <a:extLst>
                <a:ext uri="{96DAC541-7B7A-43D3-8B79-37D633B846F1}">
                  <asvg:svgBlip xmlns:asvg="http://schemas.microsoft.com/office/drawing/2016/SVG/main" r:embed="rId5"/>
                </a:ext>
              </a:extLst>
            </a:blip>
            <a:stretch>
              <a:fillRect l="-79030"/>
            </a:stretch>
          </a:blipFill>
        </p:spPr>
      </p:sp>
      <p:sp>
        <p:nvSpPr>
          <p:cNvPr id="16" name="Freeform 16"/>
          <p:cNvSpPr/>
          <p:nvPr/>
        </p:nvSpPr>
        <p:spPr>
          <a:xfrm>
            <a:off x="-712315" y="-493474"/>
            <a:ext cx="2783883" cy="1955678"/>
          </a:xfrm>
          <a:custGeom>
            <a:avLst/>
            <a:gdLst/>
            <a:ahLst/>
            <a:cxnLst/>
            <a:rect l="l" t="t" r="r" b="b"/>
            <a:pathLst>
              <a:path w="2783883" h="1955678">
                <a:moveTo>
                  <a:pt x="0" y="0"/>
                </a:moveTo>
                <a:lnTo>
                  <a:pt x="2783883" y="0"/>
                </a:lnTo>
                <a:lnTo>
                  <a:pt x="2783883" y="1955678"/>
                </a:lnTo>
                <a:lnTo>
                  <a:pt x="0" y="1955678"/>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22" name="Oval 21">
            <a:extLst>
              <a:ext uri="{FF2B5EF4-FFF2-40B4-BE49-F238E27FC236}">
                <a16:creationId xmlns:a16="http://schemas.microsoft.com/office/drawing/2014/main" id="{88C04755-3129-E4ED-8D91-41ABF4A0F4DF}"/>
              </a:ext>
            </a:extLst>
          </p:cNvPr>
          <p:cNvSpPr/>
          <p:nvPr/>
        </p:nvSpPr>
        <p:spPr>
          <a:xfrm>
            <a:off x="678585" y="7854109"/>
            <a:ext cx="1455920" cy="794591"/>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12">
            <a:extLst>
              <a:ext uri="{FF2B5EF4-FFF2-40B4-BE49-F238E27FC236}">
                <a16:creationId xmlns:a16="http://schemas.microsoft.com/office/drawing/2014/main" id="{20B9FC35-1444-A990-68E9-DCFBF74A8F9B}"/>
              </a:ext>
            </a:extLst>
          </p:cNvPr>
          <p:cNvSpPr txBox="1"/>
          <p:nvPr/>
        </p:nvSpPr>
        <p:spPr>
          <a:xfrm>
            <a:off x="337619" y="7933297"/>
            <a:ext cx="2157175" cy="703682"/>
          </a:xfrm>
          <a:prstGeom prst="rect">
            <a:avLst/>
          </a:prstGeom>
        </p:spPr>
        <p:txBody>
          <a:bodyPr lIns="0" tIns="0" rIns="0" bIns="0" rtlCol="0" anchor="t">
            <a:spAutoFit/>
          </a:bodyPr>
          <a:lstStyle/>
          <a:p>
            <a:pPr marL="0" lvl="0" indent="0" algn="ctr">
              <a:lnSpc>
                <a:spcPts val="5397"/>
              </a:lnSpc>
            </a:pPr>
            <a:r>
              <a:rPr lang="en-US" sz="5240" spc="-31" dirty="0">
                <a:latin typeface="Atkinson Hyperlegible Bold"/>
              </a:rPr>
              <a:t>06.</a:t>
            </a:r>
          </a:p>
        </p:txBody>
      </p:sp>
      <p:sp>
        <p:nvSpPr>
          <p:cNvPr id="24" name="TextBox 13">
            <a:extLst>
              <a:ext uri="{FF2B5EF4-FFF2-40B4-BE49-F238E27FC236}">
                <a16:creationId xmlns:a16="http://schemas.microsoft.com/office/drawing/2014/main" id="{214C8AA7-F3BF-A5BE-0A48-87C7E5548D23}"/>
              </a:ext>
            </a:extLst>
          </p:cNvPr>
          <p:cNvSpPr txBox="1"/>
          <p:nvPr/>
        </p:nvSpPr>
        <p:spPr>
          <a:xfrm>
            <a:off x="2603733" y="7930309"/>
            <a:ext cx="7835667" cy="557268"/>
          </a:xfrm>
          <a:prstGeom prst="rect">
            <a:avLst/>
          </a:prstGeom>
        </p:spPr>
        <p:txBody>
          <a:bodyPr lIns="0" tIns="0" rIns="0" bIns="0" rtlCol="0" anchor="t">
            <a:spAutoFit/>
          </a:bodyPr>
          <a:lstStyle/>
          <a:p>
            <a:pPr marL="0" lvl="0" indent="0" algn="just">
              <a:lnSpc>
                <a:spcPts val="4724"/>
              </a:lnSpc>
              <a:spcBef>
                <a:spcPct val="0"/>
              </a:spcBef>
            </a:pPr>
            <a:r>
              <a:rPr lang="en-US" sz="3499" spc="209" dirty="0">
                <a:latin typeface="Times New Roman" panose="02020603050405020304" pitchFamily="18" charset="0"/>
                <a:cs typeface="Times New Roman" panose="02020603050405020304" pitchFamily="18" charset="0"/>
              </a:rPr>
              <a:t>Improvements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2">
            <a:extLst>
              <a:ext uri="{FF2B5EF4-FFF2-40B4-BE49-F238E27FC236}">
                <a16:creationId xmlns:a16="http://schemas.microsoft.com/office/drawing/2014/main" id="{9525E968-F7BB-E06D-DBF9-C7796467DA3E}"/>
              </a:ext>
            </a:extLst>
          </p:cNvPr>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2">
              <a:lumMod val="90000"/>
            </a:schemeClr>
          </a:solidFill>
        </p:spPr>
      </p:sp>
      <p:grpSp>
        <p:nvGrpSpPr>
          <p:cNvPr id="3" name="Group 3"/>
          <p:cNvGrpSpPr/>
          <p:nvPr/>
        </p:nvGrpSpPr>
        <p:grpSpPr>
          <a:xfrm>
            <a:off x="682913" y="2255599"/>
            <a:ext cx="7240133" cy="5783501"/>
            <a:chOff x="0" y="0"/>
            <a:chExt cx="1906866" cy="1924609"/>
          </a:xfrm>
        </p:grpSpPr>
        <p:sp>
          <p:nvSpPr>
            <p:cNvPr id="4" name="Freeform 4"/>
            <p:cNvSpPr/>
            <p:nvPr/>
          </p:nvSpPr>
          <p:spPr>
            <a:xfrm>
              <a:off x="0" y="0"/>
              <a:ext cx="1906866" cy="1924609"/>
            </a:xfrm>
            <a:custGeom>
              <a:avLst/>
              <a:gdLst/>
              <a:ahLst/>
              <a:cxnLst/>
              <a:rect l="l" t="t" r="r" b="b"/>
              <a:pathLst>
                <a:path w="1906866" h="1924609">
                  <a:moveTo>
                    <a:pt x="0" y="0"/>
                  </a:moveTo>
                  <a:lnTo>
                    <a:pt x="1906866" y="0"/>
                  </a:lnTo>
                  <a:lnTo>
                    <a:pt x="1906866" y="1924609"/>
                  </a:lnTo>
                  <a:lnTo>
                    <a:pt x="0" y="1924609"/>
                  </a:lnTo>
                  <a:close/>
                </a:path>
              </a:pathLst>
            </a:custGeom>
            <a:solidFill>
              <a:srgbClr val="8BD4BE"/>
            </a:solidFill>
          </p:spPr>
        </p:sp>
        <p:sp>
          <p:nvSpPr>
            <p:cNvPr id="5" name="TextBox 5"/>
            <p:cNvSpPr txBox="1"/>
            <p:nvPr/>
          </p:nvSpPr>
          <p:spPr>
            <a:xfrm>
              <a:off x="0" y="-38100"/>
              <a:ext cx="1906866" cy="1962709"/>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2544089" y="581019"/>
            <a:ext cx="13199821" cy="1019188"/>
          </a:xfrm>
          <a:prstGeom prst="rect">
            <a:avLst/>
          </a:prstGeom>
        </p:spPr>
        <p:txBody>
          <a:bodyPr lIns="0" tIns="0" rIns="0" bIns="0" rtlCol="0" anchor="t">
            <a:spAutoFit/>
          </a:bodyPr>
          <a:lstStyle/>
          <a:p>
            <a:pPr marL="0" lvl="0" indent="0" algn="ctr">
              <a:lnSpc>
                <a:spcPts val="7725"/>
              </a:lnSpc>
            </a:pPr>
            <a:r>
              <a:rPr lang="en-US" sz="7500" b="1" spc="-45" dirty="0">
                <a:solidFill>
                  <a:srgbClr val="032E27"/>
                </a:solidFill>
                <a:latin typeface="Times New Roman" panose="02020603050405020304" pitchFamily="18" charset="0"/>
                <a:cs typeface="Times New Roman" panose="02020603050405020304" pitchFamily="18" charset="0"/>
              </a:rPr>
              <a:t>LIMITATIONS</a:t>
            </a:r>
          </a:p>
        </p:txBody>
      </p:sp>
      <p:sp>
        <p:nvSpPr>
          <p:cNvPr id="7" name="TextBox 7"/>
          <p:cNvSpPr txBox="1"/>
          <p:nvPr/>
        </p:nvSpPr>
        <p:spPr>
          <a:xfrm>
            <a:off x="1052872" y="2476500"/>
            <a:ext cx="6490928" cy="5151731"/>
          </a:xfrm>
          <a:prstGeom prst="rect">
            <a:avLst/>
          </a:prstGeom>
        </p:spPr>
        <p:txBody>
          <a:bodyPr lIns="0" tIns="0" rIns="0" bIns="0" rtlCol="0" anchor="t">
            <a:spAutoFit/>
          </a:bodyPr>
          <a:lstStyle/>
          <a:p>
            <a:pPr algn="just">
              <a:lnSpc>
                <a:spcPts val="4484"/>
              </a:lnSpc>
            </a:pPr>
            <a:r>
              <a:rPr lang="en-US" sz="3322" spc="182" dirty="0">
                <a:solidFill>
                  <a:srgbClr val="032E27"/>
                </a:solidFill>
                <a:latin typeface="Quicksand Bold"/>
              </a:rPr>
              <a:t>3) </a:t>
            </a:r>
            <a:r>
              <a:rPr lang="en-US" sz="3322" u="sng" spc="182" dirty="0">
                <a:solidFill>
                  <a:srgbClr val="032E27"/>
                </a:solidFill>
                <a:latin typeface="Quicksand Bold"/>
              </a:rPr>
              <a:t>Not Always Close to Best: </a:t>
            </a:r>
            <a:r>
              <a:rPr lang="en-US" sz="3322" spc="182" dirty="0">
                <a:solidFill>
                  <a:srgbClr val="032E27"/>
                </a:solidFill>
                <a:latin typeface="Quicksand Bold"/>
              </a:rPr>
              <a:t>Even though it's supposed to be close to the best solution, the tree it finds might not always be very close to the best one. It can sometimes be quite far from the best possible tree.</a:t>
            </a:r>
          </a:p>
          <a:p>
            <a:pPr marL="0" lvl="0" indent="0" algn="just">
              <a:lnSpc>
                <a:spcPts val="4484"/>
              </a:lnSpc>
              <a:spcBef>
                <a:spcPct val="0"/>
              </a:spcBef>
            </a:pPr>
            <a:endParaRPr lang="en-US" sz="3322" spc="182" dirty="0">
              <a:solidFill>
                <a:srgbClr val="032E27"/>
              </a:solidFill>
              <a:latin typeface="Quicksand Bold"/>
            </a:endParaRPr>
          </a:p>
        </p:txBody>
      </p:sp>
      <p:grpSp>
        <p:nvGrpSpPr>
          <p:cNvPr id="8" name="Group 8"/>
          <p:cNvGrpSpPr/>
          <p:nvPr/>
        </p:nvGrpSpPr>
        <p:grpSpPr>
          <a:xfrm>
            <a:off x="10315645" y="2331799"/>
            <a:ext cx="7240133" cy="5707301"/>
            <a:chOff x="0" y="0"/>
            <a:chExt cx="1906866" cy="1924609"/>
          </a:xfrm>
        </p:grpSpPr>
        <p:sp>
          <p:nvSpPr>
            <p:cNvPr id="9" name="Freeform 9"/>
            <p:cNvSpPr/>
            <p:nvPr/>
          </p:nvSpPr>
          <p:spPr>
            <a:xfrm>
              <a:off x="0" y="0"/>
              <a:ext cx="1906866" cy="1924609"/>
            </a:xfrm>
            <a:custGeom>
              <a:avLst/>
              <a:gdLst/>
              <a:ahLst/>
              <a:cxnLst/>
              <a:rect l="l" t="t" r="r" b="b"/>
              <a:pathLst>
                <a:path w="1906866" h="1924609">
                  <a:moveTo>
                    <a:pt x="0" y="0"/>
                  </a:moveTo>
                  <a:lnTo>
                    <a:pt x="1906866" y="0"/>
                  </a:lnTo>
                  <a:lnTo>
                    <a:pt x="1906866" y="1924609"/>
                  </a:lnTo>
                  <a:lnTo>
                    <a:pt x="0" y="1924609"/>
                  </a:lnTo>
                  <a:close/>
                </a:path>
              </a:pathLst>
            </a:custGeom>
            <a:solidFill>
              <a:srgbClr val="8BD4BE"/>
            </a:solidFill>
          </p:spPr>
        </p:sp>
        <p:sp>
          <p:nvSpPr>
            <p:cNvPr id="10" name="TextBox 10"/>
            <p:cNvSpPr txBox="1"/>
            <p:nvPr/>
          </p:nvSpPr>
          <p:spPr>
            <a:xfrm>
              <a:off x="0" y="-38100"/>
              <a:ext cx="1906866" cy="1962709"/>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10589393" y="2567403"/>
            <a:ext cx="6692637" cy="4927311"/>
          </a:xfrm>
          <a:prstGeom prst="rect">
            <a:avLst/>
          </a:prstGeom>
        </p:spPr>
        <p:txBody>
          <a:bodyPr lIns="0" tIns="0" rIns="0" bIns="0" rtlCol="0" anchor="t">
            <a:spAutoFit/>
          </a:bodyPr>
          <a:lstStyle/>
          <a:p>
            <a:pPr algn="just">
              <a:lnSpc>
                <a:spcPts val="4252"/>
              </a:lnSpc>
            </a:pPr>
            <a:r>
              <a:rPr lang="en-US" sz="3322" spc="169" dirty="0">
                <a:solidFill>
                  <a:srgbClr val="032E27"/>
                </a:solidFill>
                <a:latin typeface="Quicksand Bold"/>
              </a:rPr>
              <a:t>4) </a:t>
            </a:r>
            <a:r>
              <a:rPr lang="en-US" sz="3322" b="1" u="sng" spc="169" dirty="0">
                <a:solidFill>
                  <a:srgbClr val="032E27"/>
                </a:solidFill>
                <a:latin typeface="Quicksand Bold"/>
              </a:rPr>
              <a:t>Can Be Slow: </a:t>
            </a:r>
            <a:r>
              <a:rPr lang="en-US" sz="3322" spc="169" dirty="0">
                <a:solidFill>
                  <a:srgbClr val="032E27"/>
                </a:solidFill>
                <a:latin typeface="Quicksand Bold"/>
              </a:rPr>
              <a:t>Especially when dealing with big graphs or lots of points, this algorithm can take a long time to run. This makes it not very practical for certain situations because it's too slow.</a:t>
            </a:r>
          </a:p>
          <a:p>
            <a:pPr marL="0" lvl="0" indent="0" algn="just">
              <a:lnSpc>
                <a:spcPts val="4252"/>
              </a:lnSpc>
            </a:pPr>
            <a:endParaRPr lang="en-US" sz="3322" spc="169" dirty="0">
              <a:solidFill>
                <a:srgbClr val="032E27"/>
              </a:solidFill>
              <a:latin typeface="Quicksand Bo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93EDE72E-BACC-0786-4BE4-6FDC9DCE9D3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2">
              <a:lumMod val="90000"/>
            </a:schemeClr>
          </a:solidFill>
        </p:spPr>
        <p:txBody>
          <a:bodyPr/>
          <a:lstStyle/>
          <a:p>
            <a:endParaRPr lang="en-IN" dirty="0"/>
          </a:p>
        </p:txBody>
      </p:sp>
      <p:sp>
        <p:nvSpPr>
          <p:cNvPr id="3" name="TextBox 3"/>
          <p:cNvSpPr txBox="1"/>
          <p:nvPr/>
        </p:nvSpPr>
        <p:spPr>
          <a:xfrm>
            <a:off x="5686425" y="514978"/>
            <a:ext cx="8115300" cy="951243"/>
          </a:xfrm>
          <a:prstGeom prst="rect">
            <a:avLst/>
          </a:prstGeom>
        </p:spPr>
        <p:txBody>
          <a:bodyPr lIns="0" tIns="0" rIns="0" bIns="0" rtlCol="0" anchor="t">
            <a:spAutoFit/>
          </a:bodyPr>
          <a:lstStyle/>
          <a:p>
            <a:pPr marL="0" lvl="0" indent="0">
              <a:lnSpc>
                <a:spcPts val="7210"/>
              </a:lnSpc>
            </a:pPr>
            <a:r>
              <a:rPr lang="en-US" sz="7000" b="1" spc="-42" dirty="0">
                <a:solidFill>
                  <a:srgbClr val="032E27"/>
                </a:solidFill>
                <a:latin typeface="Times New Roman" panose="02020603050405020304" pitchFamily="18" charset="0"/>
                <a:cs typeface="Times New Roman" panose="02020603050405020304" pitchFamily="18" charset="0"/>
              </a:rPr>
              <a:t>IMPROVEMENTS</a:t>
            </a:r>
          </a:p>
        </p:txBody>
      </p:sp>
      <p:sp>
        <p:nvSpPr>
          <p:cNvPr id="4" name="TextBox 4"/>
          <p:cNvSpPr txBox="1"/>
          <p:nvPr/>
        </p:nvSpPr>
        <p:spPr>
          <a:xfrm>
            <a:off x="457200" y="1790701"/>
            <a:ext cx="17449800" cy="9511835"/>
          </a:xfrm>
          <a:prstGeom prst="rect">
            <a:avLst/>
          </a:prstGeom>
        </p:spPr>
        <p:txBody>
          <a:bodyPr wrap="square" lIns="0" tIns="0" rIns="0" bIns="0" rtlCol="0" anchor="t">
            <a:spAutoFit/>
          </a:bodyPr>
          <a:lstStyle/>
          <a:p>
            <a:pPr marL="457200" indent="-457200" algn="just">
              <a:lnSpc>
                <a:spcPts val="4484"/>
              </a:lnSpc>
              <a:buFont typeface="Arial" panose="020B0604020202020204" pitchFamily="34" charset="0"/>
              <a:buChar char="•"/>
            </a:pPr>
            <a:r>
              <a:rPr lang="en-US" sz="3400" b="1" spc="182" dirty="0">
                <a:solidFill>
                  <a:srgbClr val="032E27"/>
                </a:solidFill>
                <a:latin typeface="Times New Roman" panose="02020603050405020304" pitchFamily="18" charset="0"/>
                <a:cs typeface="Times New Roman" panose="02020603050405020304" pitchFamily="18" charset="0"/>
              </a:rPr>
              <a:t>Relaxation of Assumptions: </a:t>
            </a:r>
            <a:r>
              <a:rPr lang="en-US" sz="3400" spc="182" dirty="0">
                <a:latin typeface="Times New Roman" panose="02020603050405020304" pitchFamily="18" charset="0"/>
                <a:cs typeface="Times New Roman" panose="02020603050405020304" pitchFamily="18" charset="0"/>
              </a:rPr>
              <a:t>Relax the assumption of the triangle inequality and develop algorithms that can handle graphs where this property does not hold. This could involve adapting existing algorithms or developing new ones tailored to such scenarios.</a:t>
            </a:r>
          </a:p>
          <a:p>
            <a:pPr algn="just">
              <a:lnSpc>
                <a:spcPts val="4484"/>
              </a:lnSpc>
            </a:pPr>
            <a:endParaRPr lang="en-US" sz="3400" spc="182" dirty="0">
              <a:latin typeface="Times New Roman" panose="02020603050405020304" pitchFamily="18" charset="0"/>
              <a:cs typeface="Times New Roman" panose="02020603050405020304" pitchFamily="18" charset="0"/>
            </a:endParaRPr>
          </a:p>
          <a:p>
            <a:pPr marL="457200" indent="-457200" algn="just">
              <a:lnSpc>
                <a:spcPts val="4349"/>
              </a:lnSpc>
              <a:buFont typeface="Arial" panose="020B0604020202020204" pitchFamily="34" charset="0"/>
              <a:buChar char="•"/>
            </a:pPr>
            <a:r>
              <a:rPr lang="en-US" sz="3400" b="1" spc="177" dirty="0">
                <a:solidFill>
                  <a:srgbClr val="032E27"/>
                </a:solidFill>
                <a:latin typeface="Times New Roman" panose="02020603050405020304" pitchFamily="18" charset="0"/>
                <a:cs typeface="Times New Roman" panose="02020603050405020304" pitchFamily="18" charset="0"/>
              </a:rPr>
              <a:t>Nearest Neighbor Heuristic: </a:t>
            </a:r>
            <a:r>
              <a:rPr lang="en-US" sz="3400" spc="177" dirty="0">
                <a:latin typeface="Times New Roman" panose="02020603050405020304" pitchFamily="18" charset="0"/>
                <a:cs typeface="Times New Roman" panose="02020603050405020304" pitchFamily="18" charset="0"/>
              </a:rPr>
              <a:t>This heuristic starts from a terminal and iteratively adds the closest un-connected terminal until all terminals are connected.</a:t>
            </a:r>
          </a:p>
          <a:p>
            <a:pPr algn="just">
              <a:lnSpc>
                <a:spcPts val="4349"/>
              </a:lnSpc>
            </a:pPr>
            <a:endParaRPr lang="en-US" sz="3400" spc="177" dirty="0">
              <a:latin typeface="Times New Roman" panose="02020603050405020304" pitchFamily="18" charset="0"/>
              <a:cs typeface="Times New Roman" panose="02020603050405020304" pitchFamily="18" charset="0"/>
            </a:endParaRPr>
          </a:p>
          <a:p>
            <a:pPr marL="457200" indent="-457200" algn="just">
              <a:lnSpc>
                <a:spcPts val="4349"/>
              </a:lnSpc>
              <a:buFont typeface="Arial" panose="020B0604020202020204" pitchFamily="34" charset="0"/>
              <a:buChar char="•"/>
            </a:pPr>
            <a:r>
              <a:rPr lang="en-US" sz="3400" b="1" spc="177" dirty="0">
                <a:solidFill>
                  <a:srgbClr val="032E27"/>
                </a:solidFill>
                <a:latin typeface="Times New Roman" panose="02020603050405020304" pitchFamily="18" charset="0"/>
                <a:cs typeface="Times New Roman" panose="02020603050405020304" pitchFamily="18" charset="0"/>
              </a:rPr>
              <a:t>Prim's Algorithm Variant</a:t>
            </a:r>
            <a:r>
              <a:rPr lang="en-US" sz="3400" spc="177" dirty="0">
                <a:solidFill>
                  <a:srgbClr val="032E27"/>
                </a:solidFill>
                <a:latin typeface="Times New Roman" panose="02020603050405020304" pitchFamily="18" charset="0"/>
                <a:cs typeface="Times New Roman" panose="02020603050405020304" pitchFamily="18" charset="0"/>
              </a:rPr>
              <a:t>: </a:t>
            </a:r>
            <a:r>
              <a:rPr lang="en-US" sz="3400" spc="177" dirty="0">
                <a:latin typeface="Times New Roman" panose="02020603050405020304" pitchFamily="18" charset="0"/>
                <a:cs typeface="Times New Roman" panose="02020603050405020304" pitchFamily="18" charset="0"/>
              </a:rPr>
              <a:t>This approach modifies Prim's minimum spanning tree algorithm to allow adding non-terminal Steiner points during the tree construction.</a:t>
            </a:r>
          </a:p>
          <a:p>
            <a:pPr algn="just">
              <a:lnSpc>
                <a:spcPts val="4349"/>
              </a:lnSpc>
            </a:pPr>
            <a:endParaRPr lang="en-US" sz="3400" spc="177" dirty="0">
              <a:latin typeface="Times New Roman" panose="02020603050405020304" pitchFamily="18" charset="0"/>
              <a:cs typeface="Times New Roman" panose="02020603050405020304" pitchFamily="18" charset="0"/>
            </a:endParaRPr>
          </a:p>
          <a:p>
            <a:pPr marL="457200" indent="-457200" algn="just">
              <a:lnSpc>
                <a:spcPts val="4349"/>
              </a:lnSpc>
              <a:buFont typeface="Arial" panose="020B0604020202020204" pitchFamily="34" charset="0"/>
              <a:buChar char="•"/>
            </a:pPr>
            <a:r>
              <a:rPr lang="en-US" sz="3400" b="1" spc="177" dirty="0">
                <a:solidFill>
                  <a:srgbClr val="032E27"/>
                </a:solidFill>
                <a:latin typeface="Times New Roman" panose="02020603050405020304" pitchFamily="18" charset="0"/>
                <a:cs typeface="Times New Roman" panose="02020603050405020304" pitchFamily="18" charset="0"/>
              </a:rPr>
              <a:t>Reduction to Traveling Salesman Problem (TSP): </a:t>
            </a:r>
            <a:r>
              <a:rPr lang="en-US" sz="3400" spc="177" dirty="0">
                <a:latin typeface="Times New Roman" panose="02020603050405020304" pitchFamily="18" charset="0"/>
                <a:cs typeface="Times New Roman" panose="02020603050405020304" pitchFamily="18" charset="0"/>
              </a:rPr>
              <a:t>In some cases, the Steiner tree problem can be reduced to a TSP instance. Efficient TSP heuristics can then be applied to get approximate solutions for the Steiner tree.</a:t>
            </a:r>
          </a:p>
          <a:p>
            <a:pPr marL="0" lvl="0" indent="0" algn="just">
              <a:lnSpc>
                <a:spcPts val="4349"/>
              </a:lnSpc>
              <a:spcBef>
                <a:spcPct val="0"/>
              </a:spcBef>
            </a:pPr>
            <a:endParaRPr lang="en-US" sz="3400" spc="177" dirty="0">
              <a:latin typeface="Times New Roman" panose="02020603050405020304" pitchFamily="18" charset="0"/>
              <a:cs typeface="Times New Roman" panose="02020603050405020304" pitchFamily="18" charset="0"/>
            </a:endParaRPr>
          </a:p>
          <a:p>
            <a:pPr marL="457200" indent="-457200" algn="just">
              <a:lnSpc>
                <a:spcPts val="4484"/>
              </a:lnSpc>
              <a:buFont typeface="Arial" panose="020B0604020202020204" pitchFamily="34" charset="0"/>
              <a:buChar char="•"/>
            </a:pPr>
            <a:endParaRPr lang="en-US" sz="3400" spc="182" dirty="0">
              <a:latin typeface="Times New Roman" panose="02020603050405020304" pitchFamily="18" charset="0"/>
              <a:cs typeface="Times New Roman" panose="02020603050405020304" pitchFamily="18" charset="0"/>
            </a:endParaRPr>
          </a:p>
          <a:p>
            <a:pPr algn="just">
              <a:lnSpc>
                <a:spcPts val="4484"/>
              </a:lnSpc>
            </a:pPr>
            <a:endParaRPr lang="en-US" sz="3400" spc="182"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2">
            <a:extLst>
              <a:ext uri="{FF2B5EF4-FFF2-40B4-BE49-F238E27FC236}">
                <a16:creationId xmlns:a16="http://schemas.microsoft.com/office/drawing/2014/main" id="{88E526C1-7170-7A7C-05FE-B0175F29E19E}"/>
              </a:ext>
            </a:extLst>
          </p:cNvPr>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2">
              <a:lumMod val="90000"/>
            </a:schemeClr>
          </a:solidFill>
        </p:spPr>
      </p:sp>
      <p:sp>
        <p:nvSpPr>
          <p:cNvPr id="3" name="Freeform 3"/>
          <p:cNvSpPr/>
          <p:nvPr/>
        </p:nvSpPr>
        <p:spPr>
          <a:xfrm>
            <a:off x="14911340" y="9258300"/>
            <a:ext cx="4695920" cy="4114800"/>
          </a:xfrm>
          <a:custGeom>
            <a:avLst/>
            <a:gdLst/>
            <a:ahLst/>
            <a:cxnLst/>
            <a:rect l="l" t="t" r="r" b="b"/>
            <a:pathLst>
              <a:path w="4695920" h="4114800">
                <a:moveTo>
                  <a:pt x="0" y="0"/>
                </a:moveTo>
                <a:lnTo>
                  <a:pt x="4695920" y="0"/>
                </a:lnTo>
                <a:lnTo>
                  <a:pt x="469592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7164507" y="9667322"/>
            <a:ext cx="3958987" cy="3296756"/>
          </a:xfrm>
          <a:custGeom>
            <a:avLst/>
            <a:gdLst/>
            <a:ahLst/>
            <a:cxnLst/>
            <a:rect l="l" t="t" r="r" b="b"/>
            <a:pathLst>
              <a:path w="3958987" h="3296756">
                <a:moveTo>
                  <a:pt x="0" y="0"/>
                </a:moveTo>
                <a:lnTo>
                  <a:pt x="3958986" y="0"/>
                </a:lnTo>
                <a:lnTo>
                  <a:pt x="3958986" y="3296756"/>
                </a:lnTo>
                <a:lnTo>
                  <a:pt x="0" y="32967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608587" y="1172325"/>
            <a:ext cx="1530276" cy="2621969"/>
          </a:xfrm>
          <a:custGeom>
            <a:avLst/>
            <a:gdLst/>
            <a:ahLst/>
            <a:cxnLst/>
            <a:rect l="l" t="t" r="r" b="b"/>
            <a:pathLst>
              <a:path w="1530276" h="2621969">
                <a:moveTo>
                  <a:pt x="0" y="0"/>
                </a:moveTo>
                <a:lnTo>
                  <a:pt x="1530276" y="0"/>
                </a:lnTo>
                <a:lnTo>
                  <a:pt x="1530276" y="2621969"/>
                </a:lnTo>
                <a:lnTo>
                  <a:pt x="0" y="2621969"/>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6" name="Freeform 6"/>
          <p:cNvSpPr/>
          <p:nvPr/>
        </p:nvSpPr>
        <p:spPr>
          <a:xfrm>
            <a:off x="-956018" y="-3255149"/>
            <a:ext cx="4695920" cy="4114800"/>
          </a:xfrm>
          <a:custGeom>
            <a:avLst/>
            <a:gdLst/>
            <a:ahLst/>
            <a:cxnLst/>
            <a:rect l="l" t="t" r="r" b="b"/>
            <a:pathLst>
              <a:path w="4695920" h="4114800">
                <a:moveTo>
                  <a:pt x="0" y="0"/>
                </a:moveTo>
                <a:lnTo>
                  <a:pt x="4695920" y="0"/>
                </a:lnTo>
                <a:lnTo>
                  <a:pt x="469592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rot="-10800000">
            <a:off x="10988997" y="-695680"/>
            <a:ext cx="4140099" cy="1181810"/>
          </a:xfrm>
          <a:custGeom>
            <a:avLst/>
            <a:gdLst/>
            <a:ahLst/>
            <a:cxnLst/>
            <a:rect l="l" t="t" r="r" b="b"/>
            <a:pathLst>
              <a:path w="4140099" h="1181810">
                <a:moveTo>
                  <a:pt x="0" y="0"/>
                </a:moveTo>
                <a:lnTo>
                  <a:pt x="4140099" y="0"/>
                </a:lnTo>
                <a:lnTo>
                  <a:pt x="4140099" y="1181810"/>
                </a:lnTo>
                <a:lnTo>
                  <a:pt x="0" y="1181810"/>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8" name="Freeform 8"/>
          <p:cNvSpPr/>
          <p:nvPr/>
        </p:nvSpPr>
        <p:spPr>
          <a:xfrm>
            <a:off x="-1391942" y="8860734"/>
            <a:ext cx="2783883" cy="1955678"/>
          </a:xfrm>
          <a:custGeom>
            <a:avLst/>
            <a:gdLst/>
            <a:ahLst/>
            <a:cxnLst/>
            <a:rect l="l" t="t" r="r" b="b"/>
            <a:pathLst>
              <a:path w="2783883" h="1955678">
                <a:moveTo>
                  <a:pt x="0" y="0"/>
                </a:moveTo>
                <a:lnTo>
                  <a:pt x="2783884" y="0"/>
                </a:lnTo>
                <a:lnTo>
                  <a:pt x="2783884" y="1955678"/>
                </a:lnTo>
                <a:lnTo>
                  <a:pt x="0" y="1955678"/>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9" name="Freeform 9"/>
          <p:cNvSpPr/>
          <p:nvPr/>
        </p:nvSpPr>
        <p:spPr>
          <a:xfrm>
            <a:off x="14926412" y="-2448770"/>
            <a:ext cx="4314581" cy="3232013"/>
          </a:xfrm>
          <a:custGeom>
            <a:avLst/>
            <a:gdLst/>
            <a:ahLst/>
            <a:cxnLst/>
            <a:rect l="l" t="t" r="r" b="b"/>
            <a:pathLst>
              <a:path w="4314581" h="3232013">
                <a:moveTo>
                  <a:pt x="0" y="0"/>
                </a:moveTo>
                <a:lnTo>
                  <a:pt x="4314581" y="0"/>
                </a:lnTo>
                <a:lnTo>
                  <a:pt x="4314581" y="3232013"/>
                </a:lnTo>
                <a:lnTo>
                  <a:pt x="0" y="3232013"/>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sp>
      <p:sp>
        <p:nvSpPr>
          <p:cNvPr id="10" name="Freeform 10"/>
          <p:cNvSpPr/>
          <p:nvPr/>
        </p:nvSpPr>
        <p:spPr>
          <a:xfrm>
            <a:off x="1599739" y="9427608"/>
            <a:ext cx="3707973" cy="2777609"/>
          </a:xfrm>
          <a:custGeom>
            <a:avLst/>
            <a:gdLst/>
            <a:ahLst/>
            <a:cxnLst/>
            <a:rect l="l" t="t" r="r" b="b"/>
            <a:pathLst>
              <a:path w="3707973" h="2777609">
                <a:moveTo>
                  <a:pt x="0" y="0"/>
                </a:moveTo>
                <a:lnTo>
                  <a:pt x="3707973" y="0"/>
                </a:lnTo>
                <a:lnTo>
                  <a:pt x="3707973" y="2777609"/>
                </a:lnTo>
                <a:lnTo>
                  <a:pt x="0" y="2777609"/>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sp>
      <p:sp>
        <p:nvSpPr>
          <p:cNvPr id="11" name="Freeform 11"/>
          <p:cNvSpPr/>
          <p:nvPr/>
        </p:nvSpPr>
        <p:spPr>
          <a:xfrm>
            <a:off x="12158006" y="2885064"/>
            <a:ext cx="5672791" cy="6953510"/>
          </a:xfrm>
          <a:custGeom>
            <a:avLst/>
            <a:gdLst/>
            <a:ahLst/>
            <a:cxnLst/>
            <a:rect l="l" t="t" r="r" b="b"/>
            <a:pathLst>
              <a:path w="5672791" h="6953510">
                <a:moveTo>
                  <a:pt x="0" y="0"/>
                </a:moveTo>
                <a:lnTo>
                  <a:pt x="5672790" y="0"/>
                </a:lnTo>
                <a:lnTo>
                  <a:pt x="5672790" y="6953509"/>
                </a:lnTo>
                <a:lnTo>
                  <a:pt x="0" y="695350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2" name="Freeform 12"/>
          <p:cNvSpPr/>
          <p:nvPr/>
        </p:nvSpPr>
        <p:spPr>
          <a:xfrm>
            <a:off x="7058075" y="5723773"/>
            <a:ext cx="4171851" cy="4114800"/>
          </a:xfrm>
          <a:custGeom>
            <a:avLst/>
            <a:gdLst/>
            <a:ahLst/>
            <a:cxnLst/>
            <a:rect l="l" t="t" r="r" b="b"/>
            <a:pathLst>
              <a:path w="4171851" h="4114800">
                <a:moveTo>
                  <a:pt x="0" y="0"/>
                </a:moveTo>
                <a:lnTo>
                  <a:pt x="4171850" y="0"/>
                </a:lnTo>
                <a:lnTo>
                  <a:pt x="4171850"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3" name="Freeform 13"/>
          <p:cNvSpPr/>
          <p:nvPr/>
        </p:nvSpPr>
        <p:spPr>
          <a:xfrm>
            <a:off x="8355597" y="3794294"/>
            <a:ext cx="4054948" cy="4114800"/>
          </a:xfrm>
          <a:custGeom>
            <a:avLst/>
            <a:gdLst/>
            <a:ahLst/>
            <a:cxnLst/>
            <a:rect l="l" t="t" r="r" b="b"/>
            <a:pathLst>
              <a:path w="4054948" h="4114800">
                <a:moveTo>
                  <a:pt x="0" y="0"/>
                </a:moveTo>
                <a:lnTo>
                  <a:pt x="4054948" y="0"/>
                </a:lnTo>
                <a:lnTo>
                  <a:pt x="4054948" y="4114800"/>
                </a:lnTo>
                <a:lnTo>
                  <a:pt x="0" y="411480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4" name="Freeform 14"/>
          <p:cNvSpPr/>
          <p:nvPr/>
        </p:nvSpPr>
        <p:spPr>
          <a:xfrm>
            <a:off x="7486737" y="2885064"/>
            <a:ext cx="3314526" cy="3363449"/>
          </a:xfrm>
          <a:custGeom>
            <a:avLst/>
            <a:gdLst/>
            <a:ahLst/>
            <a:cxnLst/>
            <a:rect l="l" t="t" r="r" b="b"/>
            <a:pathLst>
              <a:path w="3314526" h="3363449">
                <a:moveTo>
                  <a:pt x="0" y="0"/>
                </a:moveTo>
                <a:lnTo>
                  <a:pt x="3314526" y="0"/>
                </a:lnTo>
                <a:lnTo>
                  <a:pt x="3314526" y="3363448"/>
                </a:lnTo>
                <a:lnTo>
                  <a:pt x="0" y="336344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5" name="TextBox 15"/>
          <p:cNvSpPr txBox="1"/>
          <p:nvPr/>
        </p:nvSpPr>
        <p:spPr>
          <a:xfrm>
            <a:off x="1009196" y="4925452"/>
            <a:ext cx="8597032" cy="1436367"/>
          </a:xfrm>
          <a:prstGeom prst="rect">
            <a:avLst/>
          </a:prstGeom>
        </p:spPr>
        <p:txBody>
          <a:bodyPr lIns="0" tIns="0" rIns="0" bIns="0" rtlCol="0" anchor="t">
            <a:spAutoFit/>
          </a:bodyPr>
          <a:lstStyle/>
          <a:p>
            <a:pPr marL="0" lvl="0" indent="0">
              <a:lnSpc>
                <a:spcPts val="10814"/>
              </a:lnSpc>
            </a:pPr>
            <a:r>
              <a:rPr lang="en-US" sz="10499" spc="-62" dirty="0">
                <a:solidFill>
                  <a:srgbClr val="032E27"/>
                </a:solidFill>
                <a:latin typeface="Times New Roman" panose="02020603050405020304" pitchFamily="18" charset="0"/>
                <a:cs typeface="Times New Roman" panose="02020603050405020304" pitchFamily="18" charset="0"/>
              </a:rPr>
              <a:t>THANK YOU!</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2">
            <a:extLst>
              <a:ext uri="{FF2B5EF4-FFF2-40B4-BE49-F238E27FC236}">
                <a16:creationId xmlns:a16="http://schemas.microsoft.com/office/drawing/2014/main" id="{DCCBF334-A04C-D737-C5F8-88F27DBB624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2">
              <a:lumMod val="90000"/>
            </a:schemeClr>
          </a:solidFill>
        </p:spPr>
      </p:sp>
      <p:sp>
        <p:nvSpPr>
          <p:cNvPr id="3" name="TextBox 3"/>
          <p:cNvSpPr txBox="1"/>
          <p:nvPr/>
        </p:nvSpPr>
        <p:spPr>
          <a:xfrm>
            <a:off x="1028700" y="911071"/>
            <a:ext cx="11276937" cy="1019188"/>
          </a:xfrm>
          <a:prstGeom prst="rect">
            <a:avLst/>
          </a:prstGeom>
        </p:spPr>
        <p:txBody>
          <a:bodyPr lIns="0" tIns="0" rIns="0" bIns="0" rtlCol="0" anchor="t">
            <a:spAutoFit/>
          </a:bodyPr>
          <a:lstStyle/>
          <a:p>
            <a:pPr marL="0" lvl="0" indent="0">
              <a:lnSpc>
                <a:spcPts val="7725"/>
              </a:lnSpc>
            </a:pPr>
            <a:r>
              <a:rPr lang="en-US" sz="7500" b="1" spc="-45" dirty="0">
                <a:solidFill>
                  <a:srgbClr val="032E27"/>
                </a:solidFill>
                <a:latin typeface="Times New Roman" panose="02020603050405020304" pitchFamily="18" charset="0"/>
                <a:cs typeface="Times New Roman" panose="02020603050405020304" pitchFamily="18" charset="0"/>
              </a:rPr>
              <a:t>PROBLEM STATEMENT</a:t>
            </a:r>
          </a:p>
        </p:txBody>
      </p:sp>
      <p:sp>
        <p:nvSpPr>
          <p:cNvPr id="4" name="TextBox 4"/>
          <p:cNvSpPr txBox="1"/>
          <p:nvPr/>
        </p:nvSpPr>
        <p:spPr>
          <a:xfrm>
            <a:off x="1028700" y="2566342"/>
            <a:ext cx="16230600" cy="6869316"/>
          </a:xfrm>
          <a:prstGeom prst="rect">
            <a:avLst/>
          </a:prstGeom>
        </p:spPr>
        <p:txBody>
          <a:bodyPr lIns="0" tIns="0" rIns="0" bIns="0" rtlCol="0" anchor="t">
            <a:spAutoFit/>
          </a:bodyPr>
          <a:lstStyle/>
          <a:p>
            <a:pPr algn="just">
              <a:lnSpc>
                <a:spcPts val="4889"/>
              </a:lnSpc>
            </a:pPr>
            <a:r>
              <a:rPr lang="en-US" sz="3800" spc="217" dirty="0">
                <a:solidFill>
                  <a:srgbClr val="032E27"/>
                </a:solidFill>
                <a:latin typeface="Times New Roman" panose="02020603050405020304" pitchFamily="18" charset="0"/>
                <a:cs typeface="Times New Roman" panose="02020603050405020304" pitchFamily="18" charset="0"/>
              </a:rPr>
              <a:t>The </a:t>
            </a:r>
            <a:r>
              <a:rPr lang="en-US" sz="3800" spc="217" dirty="0">
                <a:latin typeface="Times New Roman" panose="02020603050405020304" pitchFamily="18" charset="0"/>
                <a:cs typeface="Times New Roman" panose="02020603050405020304" pitchFamily="18" charset="0"/>
              </a:rPr>
              <a:t>Steiner tree problem </a:t>
            </a:r>
            <a:r>
              <a:rPr lang="en-US" sz="3800" spc="217" dirty="0">
                <a:solidFill>
                  <a:srgbClr val="032E27"/>
                </a:solidFill>
                <a:latin typeface="Times New Roman" panose="02020603050405020304" pitchFamily="18" charset="0"/>
                <a:cs typeface="Times New Roman" panose="02020603050405020304" pitchFamily="18" charset="0"/>
              </a:rPr>
              <a:t>in graphs can be seen as a generalization of two other famous combinatorial optimization problems: the shortest path problem and the minimum spanning tree problem. </a:t>
            </a:r>
          </a:p>
          <a:p>
            <a:pPr algn="just">
              <a:lnSpc>
                <a:spcPts val="4889"/>
              </a:lnSpc>
            </a:pPr>
            <a:endParaRPr lang="en-US" sz="3800" spc="217" dirty="0">
              <a:solidFill>
                <a:srgbClr val="032E27"/>
              </a:solidFill>
              <a:latin typeface="Times New Roman" panose="02020603050405020304" pitchFamily="18" charset="0"/>
              <a:cs typeface="Times New Roman" panose="02020603050405020304" pitchFamily="18" charset="0"/>
            </a:endParaRPr>
          </a:p>
          <a:p>
            <a:pPr algn="just">
              <a:lnSpc>
                <a:spcPts val="4889"/>
              </a:lnSpc>
            </a:pPr>
            <a:r>
              <a:rPr lang="en-US" sz="3800" spc="217" dirty="0">
                <a:solidFill>
                  <a:srgbClr val="032E27"/>
                </a:solidFill>
                <a:latin typeface="Times New Roman" panose="02020603050405020304" pitchFamily="18" charset="0"/>
                <a:cs typeface="Times New Roman" panose="02020603050405020304" pitchFamily="18" charset="0"/>
              </a:rPr>
              <a:t>Given an undirected weighted graph G=(V, E), where V is the set of vertices and E is the set of edges. Each edge e in E has a non-negative weight w(e). Additionally, also there is a subset T⊆V of terminals. </a:t>
            </a:r>
          </a:p>
          <a:p>
            <a:pPr algn="just">
              <a:lnSpc>
                <a:spcPts val="4889"/>
              </a:lnSpc>
            </a:pPr>
            <a:endParaRPr lang="en-US" sz="3800" spc="217" dirty="0">
              <a:solidFill>
                <a:srgbClr val="032E27"/>
              </a:solidFill>
              <a:latin typeface="Times New Roman" panose="02020603050405020304" pitchFamily="18" charset="0"/>
              <a:cs typeface="Times New Roman" panose="02020603050405020304" pitchFamily="18" charset="0"/>
            </a:endParaRPr>
          </a:p>
          <a:p>
            <a:pPr algn="just">
              <a:lnSpc>
                <a:spcPts val="4889"/>
              </a:lnSpc>
            </a:pPr>
            <a:r>
              <a:rPr lang="en-US" sz="3800" spc="217" dirty="0">
                <a:solidFill>
                  <a:srgbClr val="032E27"/>
                </a:solidFill>
                <a:latin typeface="Times New Roman" panose="02020603050405020304" pitchFamily="18" charset="0"/>
                <a:cs typeface="Times New Roman" panose="02020603050405020304" pitchFamily="18" charset="0"/>
              </a:rPr>
              <a:t>Our task is to approximate the weight of the Steiner Tree, which is a minimum-weight connected subgraph of G that spans all terminals in T.</a:t>
            </a:r>
          </a:p>
          <a:p>
            <a:pPr marL="0" lvl="0" indent="0" algn="just">
              <a:lnSpc>
                <a:spcPts val="4889"/>
              </a:lnSpc>
              <a:spcBef>
                <a:spcPct val="0"/>
              </a:spcBef>
            </a:pPr>
            <a:endParaRPr lang="en-US" sz="3800" spc="217" dirty="0">
              <a:solidFill>
                <a:srgbClr val="032E27"/>
              </a:solidFill>
              <a:latin typeface="Times New Roman" panose="02020603050405020304" pitchFamily="18" charset="0"/>
              <a:cs typeface="Times New Roman" panose="02020603050405020304" pitchFamily="18" charset="0"/>
            </a:endParaRPr>
          </a:p>
        </p:txBody>
      </p:sp>
      <p:pic>
        <p:nvPicPr>
          <p:cNvPr id="23" name="Graphic 22" descr="Document">
            <a:hlinkClick r:id="rId2"/>
            <a:extLst>
              <a:ext uri="{FF2B5EF4-FFF2-40B4-BE49-F238E27FC236}">
                <a16:creationId xmlns:a16="http://schemas.microsoft.com/office/drawing/2014/main" id="{581EC91B-BA0A-B2B6-FA12-26E236265A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77600" y="876300"/>
            <a:ext cx="914400" cy="914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9400FA59-AF99-43A4-FC3D-93AC0F26610D}"/>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2">
              <a:lumMod val="90000"/>
            </a:schemeClr>
          </a:solidFill>
        </p:spPr>
        <p:txBody>
          <a:bodyPr/>
          <a:lstStyle/>
          <a:p>
            <a:endParaRPr lang="en-IN" dirty="0"/>
          </a:p>
        </p:txBody>
      </p:sp>
      <p:sp>
        <p:nvSpPr>
          <p:cNvPr id="3" name="TextBox 3"/>
          <p:cNvSpPr txBox="1"/>
          <p:nvPr/>
        </p:nvSpPr>
        <p:spPr>
          <a:xfrm>
            <a:off x="3581400" y="623284"/>
            <a:ext cx="11276937" cy="1019188"/>
          </a:xfrm>
          <a:prstGeom prst="rect">
            <a:avLst/>
          </a:prstGeom>
        </p:spPr>
        <p:txBody>
          <a:bodyPr lIns="0" tIns="0" rIns="0" bIns="0" rtlCol="0" anchor="t">
            <a:spAutoFit/>
          </a:bodyPr>
          <a:lstStyle/>
          <a:p>
            <a:pPr marL="0" lvl="0" indent="0" algn="ctr">
              <a:lnSpc>
                <a:spcPts val="7725"/>
              </a:lnSpc>
            </a:pPr>
            <a:r>
              <a:rPr lang="en-US" sz="7500" b="1" spc="270" dirty="0">
                <a:solidFill>
                  <a:srgbClr val="032E27"/>
                </a:solidFill>
                <a:latin typeface="Times New Roman" panose="02020603050405020304" pitchFamily="18" charset="0"/>
                <a:cs typeface="Times New Roman" panose="02020603050405020304" pitchFamily="18" charset="0"/>
              </a:rPr>
              <a:t>CLASS OF HARDNESS</a:t>
            </a:r>
          </a:p>
        </p:txBody>
      </p:sp>
      <p:sp>
        <p:nvSpPr>
          <p:cNvPr id="4" name="TextBox 4"/>
          <p:cNvSpPr txBox="1"/>
          <p:nvPr/>
        </p:nvSpPr>
        <p:spPr>
          <a:xfrm>
            <a:off x="1028700" y="1743567"/>
            <a:ext cx="16230600" cy="7386638"/>
          </a:xfrm>
          <a:prstGeom prst="rect">
            <a:avLst/>
          </a:prstGeom>
        </p:spPr>
        <p:txBody>
          <a:bodyPr lIns="0" tIns="0" rIns="0" bIns="0" rtlCol="0" anchor="t">
            <a:spAutoFit/>
          </a:bodyPr>
          <a:lstStyle/>
          <a:p>
            <a:pPr marL="0" indent="0" algn="just">
              <a:buNone/>
            </a:pPr>
            <a:r>
              <a:rPr lang="en-US" sz="4000" dirty="0">
                <a:latin typeface="Times New Roman" panose="02020603050405020304" pitchFamily="18" charset="0"/>
                <a:cs typeface="Times New Roman" panose="02020603050405020304" pitchFamily="18" charset="0"/>
              </a:rPr>
              <a:t>Given an instance of the </a:t>
            </a:r>
            <a:r>
              <a:rPr lang="en-US" sz="4000" b="1" dirty="0">
                <a:latin typeface="Times New Roman" panose="02020603050405020304" pitchFamily="18" charset="0"/>
                <a:cs typeface="Times New Roman" panose="02020603050405020304" pitchFamily="18" charset="0"/>
              </a:rPr>
              <a:t>Hamiltonian Cycle Problem </a:t>
            </a:r>
            <a:r>
              <a:rPr lang="en-US" sz="4000" dirty="0">
                <a:latin typeface="Times New Roman" panose="02020603050405020304" pitchFamily="18" charset="0"/>
                <a:cs typeface="Times New Roman" panose="02020603050405020304" pitchFamily="18" charset="0"/>
              </a:rPr>
              <a:t>(a graph), we need to construct an instance of the </a:t>
            </a:r>
            <a:r>
              <a:rPr lang="en-US" sz="4000" b="1" dirty="0">
                <a:latin typeface="Times New Roman" panose="02020603050405020304" pitchFamily="18" charset="0"/>
                <a:cs typeface="Times New Roman" panose="02020603050405020304" pitchFamily="18" charset="0"/>
              </a:rPr>
              <a:t>MWSTP</a:t>
            </a:r>
            <a:r>
              <a:rPr lang="en-US" sz="4000" dirty="0">
                <a:latin typeface="Times New Roman" panose="02020603050405020304" pitchFamily="18" charset="0"/>
                <a:cs typeface="Times New Roman" panose="02020603050405020304" pitchFamily="18" charset="0"/>
              </a:rPr>
              <a:t>. </a:t>
            </a:r>
          </a:p>
          <a:p>
            <a:pPr marL="0" indent="0" algn="just">
              <a:buNone/>
            </a:pPr>
            <a:endParaRPr lang="en-US" sz="4000" dirty="0">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q"/>
            </a:pPr>
            <a:r>
              <a:rPr lang="en-US" sz="4000" dirty="0">
                <a:latin typeface="Times New Roman" panose="02020603050405020304" pitchFamily="18" charset="0"/>
                <a:cs typeface="Times New Roman" panose="02020603050405020304" pitchFamily="18" charset="0"/>
              </a:rPr>
              <a:t>For each vertex in the graph, create a corresponding terminal in the MWSTP instance.   </a:t>
            </a:r>
          </a:p>
          <a:p>
            <a:pPr marL="571500" indent="-571500">
              <a:buFont typeface="Wingdings" panose="05000000000000000000" pitchFamily="2" charset="2"/>
              <a:buChar char="q"/>
            </a:pPr>
            <a:endParaRPr lang="en-US" sz="4000" dirty="0">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q"/>
            </a:pPr>
            <a:r>
              <a:rPr lang="en-US" sz="4000" dirty="0">
                <a:latin typeface="Times New Roman" panose="02020603050405020304" pitchFamily="18" charset="0"/>
                <a:cs typeface="Times New Roman" panose="02020603050405020304" pitchFamily="18" charset="0"/>
              </a:rPr>
              <a:t>For each edge in the graph, assign it a weight of 1 in the MWSTP instance.   </a:t>
            </a:r>
          </a:p>
          <a:p>
            <a:pPr marL="571500" indent="-571500">
              <a:buFont typeface="Wingdings" panose="05000000000000000000" pitchFamily="2" charset="2"/>
              <a:buChar char="q"/>
            </a:pPr>
            <a:endParaRPr lang="en-US" sz="4000" dirty="0">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q"/>
            </a:pPr>
            <a:r>
              <a:rPr lang="en-US" sz="4000" dirty="0">
                <a:latin typeface="Times New Roman" panose="02020603050405020304" pitchFamily="18" charset="0"/>
                <a:cs typeface="Times New Roman" panose="02020603050405020304" pitchFamily="18" charset="0"/>
              </a:rPr>
              <a:t>For each pair of terminals not directly connected by an edge in the original graph, add a Steiner point and connect it to both terminals with an edge weighted by 2 in the MWSTP instance. This transformation can be done in polynomial time.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9400FA59-AF99-43A4-FC3D-93AC0F26610D}"/>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2">
              <a:lumMod val="90000"/>
            </a:schemeClr>
          </a:solidFill>
        </p:spPr>
        <p:txBody>
          <a:bodyPr/>
          <a:lstStyle/>
          <a:p>
            <a:endParaRPr lang="en-IN" dirty="0"/>
          </a:p>
        </p:txBody>
      </p:sp>
      <p:sp>
        <p:nvSpPr>
          <p:cNvPr id="3" name="TextBox 3"/>
          <p:cNvSpPr txBox="1"/>
          <p:nvPr/>
        </p:nvSpPr>
        <p:spPr>
          <a:xfrm>
            <a:off x="3581400" y="623284"/>
            <a:ext cx="11276937" cy="1019188"/>
          </a:xfrm>
          <a:prstGeom prst="rect">
            <a:avLst/>
          </a:prstGeom>
        </p:spPr>
        <p:txBody>
          <a:bodyPr lIns="0" tIns="0" rIns="0" bIns="0" rtlCol="0" anchor="t">
            <a:spAutoFit/>
          </a:bodyPr>
          <a:lstStyle/>
          <a:p>
            <a:pPr marL="0" lvl="0" indent="0" algn="ctr">
              <a:lnSpc>
                <a:spcPts val="7725"/>
              </a:lnSpc>
            </a:pPr>
            <a:r>
              <a:rPr lang="en-US" sz="7500" b="1" spc="270" dirty="0">
                <a:solidFill>
                  <a:srgbClr val="032E27"/>
                </a:solidFill>
                <a:latin typeface="Times New Roman" panose="02020603050405020304" pitchFamily="18" charset="0"/>
                <a:cs typeface="Times New Roman" panose="02020603050405020304" pitchFamily="18" charset="0"/>
              </a:rPr>
              <a:t>CLASS OF HARDNESS</a:t>
            </a:r>
          </a:p>
        </p:txBody>
      </p:sp>
      <p:sp>
        <p:nvSpPr>
          <p:cNvPr id="4" name="TextBox 4"/>
          <p:cNvSpPr txBox="1"/>
          <p:nvPr/>
        </p:nvSpPr>
        <p:spPr>
          <a:xfrm>
            <a:off x="1028700" y="2289568"/>
            <a:ext cx="16230600" cy="5816977"/>
          </a:xfrm>
          <a:prstGeom prst="rect">
            <a:avLst/>
          </a:prstGeom>
        </p:spPr>
        <p:txBody>
          <a:bodyPr lIns="0" tIns="0" rIns="0" bIns="0" rtlCol="0" anchor="t">
            <a:spAutoFit/>
          </a:bodyPr>
          <a:lstStyle/>
          <a:p>
            <a:pPr marL="685800" indent="-685800" algn="just">
              <a:buFont typeface="Wingdings" panose="05000000000000000000" pitchFamily="2" charset="2"/>
              <a:buChar char="Ø"/>
            </a:pPr>
            <a:r>
              <a:rPr lang="en-US" sz="5400" dirty="0">
                <a:latin typeface="Times New Roman" panose="02020603050405020304" pitchFamily="18" charset="0"/>
                <a:cs typeface="Times New Roman" panose="02020603050405020304" pitchFamily="18" charset="0"/>
              </a:rPr>
              <a:t>If the original graph has a Hamiltonian cycle, then the corresponding MWSTP instance will have a Steiner tree with weight equal to the number of vertices minus 1. </a:t>
            </a:r>
          </a:p>
          <a:p>
            <a:pPr marL="685800" indent="-685800" algn="just">
              <a:buFont typeface="Wingdings" panose="05000000000000000000" pitchFamily="2" charset="2"/>
              <a:buChar char="Ø"/>
            </a:pPr>
            <a:endParaRPr lang="en-US" sz="5400" dirty="0">
              <a:latin typeface="Times New Roman" panose="02020603050405020304" pitchFamily="18" charset="0"/>
              <a:cs typeface="Times New Roman" panose="02020603050405020304" pitchFamily="18" charset="0"/>
            </a:endParaRPr>
          </a:p>
          <a:p>
            <a:pPr marL="685800" indent="-685800" algn="just">
              <a:buFont typeface="Wingdings" panose="05000000000000000000" pitchFamily="2" charset="2"/>
              <a:buChar char="Ø"/>
            </a:pPr>
            <a:r>
              <a:rPr lang="en-US" sz="5400" dirty="0">
                <a:latin typeface="Times New Roman" panose="02020603050405020304" pitchFamily="18" charset="0"/>
                <a:cs typeface="Times New Roman" panose="02020603050405020304" pitchFamily="18" charset="0"/>
              </a:rPr>
              <a:t>Since the Hamiltonian Cycle Problem is NP-complete and we have shown a polynomial-time reduction from it to the MWSTP, the MWSTP is also </a:t>
            </a:r>
            <a:r>
              <a:rPr lang="en-US" sz="5400" b="1" dirty="0">
                <a:latin typeface="Times New Roman" panose="02020603050405020304" pitchFamily="18" charset="0"/>
                <a:cs typeface="Times New Roman" panose="02020603050405020304" pitchFamily="18" charset="0"/>
              </a:rPr>
              <a:t>NP-Hard</a:t>
            </a:r>
            <a:r>
              <a:rPr lang="en-US" sz="5400" dirty="0">
                <a:latin typeface="Times New Roman" panose="02020603050405020304" pitchFamily="18" charset="0"/>
                <a:cs typeface="Times New Roman" panose="02020603050405020304" pitchFamily="18" charset="0"/>
              </a:rPr>
              <a:t>.</a:t>
            </a:r>
            <a:endParaRPr lang="en-IN" sz="5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18708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9400FA59-AF99-43A4-FC3D-93AC0F26610D}"/>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2">
              <a:lumMod val="90000"/>
            </a:schemeClr>
          </a:solidFill>
        </p:spPr>
      </p:sp>
      <p:sp>
        <p:nvSpPr>
          <p:cNvPr id="3" name="TextBox 3"/>
          <p:cNvSpPr txBox="1"/>
          <p:nvPr/>
        </p:nvSpPr>
        <p:spPr>
          <a:xfrm>
            <a:off x="3581400" y="623284"/>
            <a:ext cx="11276937" cy="1019188"/>
          </a:xfrm>
          <a:prstGeom prst="rect">
            <a:avLst/>
          </a:prstGeom>
        </p:spPr>
        <p:txBody>
          <a:bodyPr lIns="0" tIns="0" rIns="0" bIns="0" rtlCol="0" anchor="t">
            <a:spAutoFit/>
          </a:bodyPr>
          <a:lstStyle/>
          <a:p>
            <a:pPr marL="0" lvl="0" indent="0" algn="ctr">
              <a:lnSpc>
                <a:spcPts val="7725"/>
              </a:lnSpc>
            </a:pPr>
            <a:r>
              <a:rPr lang="en-US" sz="7500" b="1" spc="270" dirty="0">
                <a:solidFill>
                  <a:srgbClr val="032E27"/>
                </a:solidFill>
                <a:latin typeface="Times New Roman" panose="02020603050405020304" pitchFamily="18" charset="0"/>
                <a:cs typeface="Times New Roman" panose="02020603050405020304" pitchFamily="18" charset="0"/>
              </a:rPr>
              <a:t>PREVIOUS SOLUTION</a:t>
            </a:r>
          </a:p>
        </p:txBody>
      </p:sp>
      <p:sp>
        <p:nvSpPr>
          <p:cNvPr id="2" name="TextBox 1">
            <a:extLst>
              <a:ext uri="{FF2B5EF4-FFF2-40B4-BE49-F238E27FC236}">
                <a16:creationId xmlns:a16="http://schemas.microsoft.com/office/drawing/2014/main" id="{B8E4D735-E161-1F08-AD11-5BEDCB51A840}"/>
              </a:ext>
            </a:extLst>
          </p:cNvPr>
          <p:cNvSpPr txBox="1"/>
          <p:nvPr/>
        </p:nvSpPr>
        <p:spPr>
          <a:xfrm>
            <a:off x="990600" y="2552700"/>
            <a:ext cx="14478000" cy="6001643"/>
          </a:xfrm>
          <a:prstGeom prst="rect">
            <a:avLst/>
          </a:prstGeom>
          <a:noFill/>
        </p:spPr>
        <p:txBody>
          <a:bodyPr wrap="square" rtlCol="0">
            <a:spAutoFit/>
          </a:bodyPr>
          <a:lstStyle/>
          <a:p>
            <a:r>
              <a:rPr lang="en-IN" sz="4800" b="1" dirty="0">
                <a:latin typeface="Times New Roman" panose="02020603050405020304" pitchFamily="18" charset="0"/>
                <a:cs typeface="Times New Roman" panose="02020603050405020304" pitchFamily="18" charset="0"/>
              </a:rPr>
              <a:t>Input: </a:t>
            </a:r>
            <a:r>
              <a:rPr lang="en-IN" sz="4800" dirty="0">
                <a:latin typeface="Times New Roman" panose="02020603050405020304" pitchFamily="18" charset="0"/>
                <a:cs typeface="Times New Roman" panose="02020603050405020304" pitchFamily="18" charset="0"/>
              </a:rPr>
              <a:t>G = (V, E, w), Y⊆ V;</a:t>
            </a:r>
          </a:p>
          <a:p>
            <a:r>
              <a:rPr lang="en-IN" sz="4800" b="1" dirty="0">
                <a:latin typeface="Times New Roman" panose="02020603050405020304" pitchFamily="18" charset="0"/>
                <a:cs typeface="Times New Roman" panose="02020603050405020304" pitchFamily="18" charset="0"/>
              </a:rPr>
              <a:t>Output: </a:t>
            </a:r>
            <a:r>
              <a:rPr lang="en-IN" sz="4800" dirty="0">
                <a:latin typeface="Times New Roman" panose="02020603050405020304" pitchFamily="18" charset="0"/>
                <a:cs typeface="Times New Roman" panose="02020603050405020304" pitchFamily="18" charset="0"/>
              </a:rPr>
              <a:t>A minimum total edge cost of a subtree </a:t>
            </a:r>
          </a:p>
          <a:p>
            <a:r>
              <a:rPr lang="en-IN" sz="4800" dirty="0">
                <a:latin typeface="Times New Roman" panose="02020603050405020304" pitchFamily="18" charset="0"/>
                <a:cs typeface="Times New Roman" panose="02020603050405020304" pitchFamily="18" charset="0"/>
              </a:rPr>
              <a:t>		   T = (V′, E′), Y∈ V′;</a:t>
            </a:r>
          </a:p>
          <a:p>
            <a:r>
              <a:rPr lang="en-US" sz="4800" dirty="0">
                <a:latin typeface="Times New Roman" panose="02020603050405020304" pitchFamily="18" charset="0"/>
                <a:cs typeface="Times New Roman" panose="02020603050405020304" pitchFamily="18" charset="0"/>
              </a:rPr>
              <a:t>Compute P</a:t>
            </a:r>
            <a:r>
              <a:rPr lang="en-US" sz="4800" baseline="-25000" dirty="0">
                <a:latin typeface="Times New Roman" panose="02020603050405020304" pitchFamily="18" charset="0"/>
                <a:cs typeface="Times New Roman" panose="02020603050405020304" pitchFamily="18" charset="0"/>
              </a:rPr>
              <a:t>VW</a:t>
            </a:r>
            <a:r>
              <a:rPr lang="en-US" sz="4800" dirty="0">
                <a:latin typeface="Times New Roman" panose="02020603050405020304" pitchFamily="18" charset="0"/>
                <a:cs typeface="Times New Roman" panose="02020603050405020304" pitchFamily="18" charset="0"/>
              </a:rPr>
              <a:t> for all w, v ∈ V;</a:t>
            </a:r>
          </a:p>
          <a:p>
            <a:r>
              <a:rPr lang="nn-NO" sz="4800" dirty="0">
                <a:latin typeface="Times New Roman" panose="02020603050405020304" pitchFamily="18" charset="0"/>
                <a:cs typeface="Times New Roman" panose="02020603050405020304" pitchFamily="18" charset="0"/>
              </a:rPr>
              <a:t>for (i = 2,...,k −1) do</a:t>
            </a:r>
            <a:endParaRPr lang="en-US" sz="4800" dirty="0">
              <a:latin typeface="Times New Roman" panose="02020603050405020304" pitchFamily="18" charset="0"/>
              <a:cs typeface="Times New Roman" panose="02020603050405020304" pitchFamily="18" charset="0"/>
            </a:endParaRPr>
          </a:p>
          <a:p>
            <a:r>
              <a:rPr lang="en-US" sz="4800" dirty="0">
                <a:latin typeface="Times New Roman" panose="02020603050405020304" pitchFamily="18" charset="0"/>
                <a:cs typeface="Times New Roman" panose="02020603050405020304" pitchFamily="18" charset="0"/>
              </a:rPr>
              <a:t>	For any |X| = i and any w ∈ Y, v ∈ V:</a:t>
            </a:r>
          </a:p>
          <a:p>
            <a:r>
              <a:rPr lang="en-US" sz="4800" dirty="0">
                <a:latin typeface="Times New Roman" panose="02020603050405020304" pitchFamily="18" charset="0"/>
                <a:cs typeface="Times New Roman" panose="02020603050405020304" pitchFamily="18" charset="0"/>
              </a:rPr>
              <a:t>	</a:t>
            </a:r>
            <a:r>
              <a:rPr lang="en-IN" sz="4800" dirty="0">
                <a:latin typeface="Times New Roman" panose="02020603050405020304" pitchFamily="18" charset="0"/>
                <a:cs typeface="Times New Roman" panose="02020603050405020304" pitchFamily="18" charset="0"/>
              </a:rPr>
              <a:t>T(X ∪ Y)=min{P</a:t>
            </a:r>
            <a:r>
              <a:rPr lang="en-IN" sz="4800" baseline="-25000" dirty="0">
                <a:latin typeface="Times New Roman" panose="02020603050405020304" pitchFamily="18" charset="0"/>
                <a:cs typeface="Times New Roman" panose="02020603050405020304" pitchFamily="18" charset="0"/>
              </a:rPr>
              <a:t>VW</a:t>
            </a:r>
            <a:r>
              <a:rPr lang="en-IN" sz="4800" dirty="0">
                <a:latin typeface="Times New Roman" panose="02020603050405020304" pitchFamily="18" charset="0"/>
                <a:cs typeface="Times New Roman" panose="02020603050405020304" pitchFamily="18" charset="0"/>
              </a:rPr>
              <a:t> ∪ T(X′ ∪ w) ∪ T(X′′ ∪ w)}</a:t>
            </a:r>
            <a:endParaRPr lang="en-US" sz="4800" dirty="0">
              <a:latin typeface="Times New Roman" panose="02020603050405020304" pitchFamily="18" charset="0"/>
              <a:cs typeface="Times New Roman" panose="02020603050405020304" pitchFamily="18" charset="0"/>
            </a:endParaRPr>
          </a:p>
          <a:p>
            <a:r>
              <a:rPr lang="en-US" sz="4800" dirty="0">
                <a:latin typeface="Times New Roman" panose="02020603050405020304" pitchFamily="18" charset="0"/>
                <a:cs typeface="Times New Roman" panose="02020603050405020304" pitchFamily="18" charset="0"/>
              </a:rPr>
              <a:t>end</a:t>
            </a:r>
            <a:endParaRPr lang="en-IN" sz="4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4621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6BF10B9A-27A7-825A-72B2-A61BCA0C66A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2">
              <a:lumMod val="90000"/>
            </a:schemeClr>
          </a:solidFill>
        </p:spPr>
        <p:txBody>
          <a:bodyPr/>
          <a:lstStyle/>
          <a:p>
            <a:endParaRPr lang="en-IN" dirty="0"/>
          </a:p>
        </p:txBody>
      </p:sp>
      <p:sp>
        <p:nvSpPr>
          <p:cNvPr id="4" name="TextBox 4"/>
          <p:cNvSpPr txBox="1"/>
          <p:nvPr/>
        </p:nvSpPr>
        <p:spPr>
          <a:xfrm>
            <a:off x="2819400" y="780202"/>
            <a:ext cx="13199821" cy="1019188"/>
          </a:xfrm>
          <a:prstGeom prst="rect">
            <a:avLst/>
          </a:prstGeom>
        </p:spPr>
        <p:txBody>
          <a:bodyPr lIns="0" tIns="0" rIns="0" bIns="0" rtlCol="0" anchor="t">
            <a:spAutoFit/>
          </a:bodyPr>
          <a:lstStyle/>
          <a:p>
            <a:pPr marL="0" lvl="0" indent="0" algn="ctr">
              <a:lnSpc>
                <a:spcPts val="7725"/>
              </a:lnSpc>
            </a:pPr>
            <a:r>
              <a:rPr lang="en-US" sz="7500" b="1" spc="210" dirty="0">
                <a:solidFill>
                  <a:srgbClr val="032E27"/>
                </a:solidFill>
                <a:latin typeface="Times New Roman" panose="02020603050405020304" pitchFamily="18" charset="0"/>
                <a:cs typeface="Times New Roman" panose="02020603050405020304" pitchFamily="18" charset="0"/>
              </a:rPr>
              <a:t>PROPOSED SOLUTION</a:t>
            </a:r>
          </a:p>
        </p:txBody>
      </p:sp>
      <p:sp>
        <p:nvSpPr>
          <p:cNvPr id="2" name="TextBox 1">
            <a:extLst>
              <a:ext uri="{FF2B5EF4-FFF2-40B4-BE49-F238E27FC236}">
                <a16:creationId xmlns:a16="http://schemas.microsoft.com/office/drawing/2014/main" id="{CE1D60D2-9E0B-78CC-11DE-67BBA2EA9662}"/>
              </a:ext>
            </a:extLst>
          </p:cNvPr>
          <p:cNvSpPr txBox="1"/>
          <p:nvPr/>
        </p:nvSpPr>
        <p:spPr>
          <a:xfrm>
            <a:off x="1066800" y="2171700"/>
            <a:ext cx="16230600" cy="7478970"/>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 Input: </a:t>
            </a:r>
            <a:r>
              <a:rPr lang="en-US" sz="3200" dirty="0">
                <a:latin typeface="Times New Roman" panose="02020603050405020304" pitchFamily="18" charset="0"/>
                <a:cs typeface="Times New Roman" panose="02020603050405020304" pitchFamily="18" charset="0"/>
              </a:rPr>
              <a:t>G =(V, E, w), Y ∈ V;</a:t>
            </a:r>
          </a:p>
          <a:p>
            <a:r>
              <a:rPr lang="en-US" sz="3200"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Output: </a:t>
            </a:r>
            <a:r>
              <a:rPr lang="en-US" sz="3200" dirty="0">
                <a:latin typeface="Times New Roman" panose="02020603050405020304" pitchFamily="18" charset="0"/>
                <a:cs typeface="Times New Roman" panose="02020603050405020304" pitchFamily="18" charset="0"/>
              </a:rPr>
              <a:t>a minimum total edge cost of a subtree T = (V′,E′), Y ∈ V′;</a:t>
            </a:r>
          </a:p>
          <a:p>
            <a:r>
              <a:rPr lang="en-US" sz="3200" dirty="0">
                <a:latin typeface="Times New Roman" panose="02020603050405020304" pitchFamily="18" charset="0"/>
                <a:cs typeface="Times New Roman" panose="02020603050405020304" pitchFamily="18" charset="0"/>
              </a:rPr>
              <a:t> Construct the metric closure G</a:t>
            </a:r>
            <a:r>
              <a:rPr lang="en-US" sz="3200" baseline="-25000" dirty="0">
                <a:latin typeface="Times New Roman" panose="02020603050405020304" pitchFamily="18" charset="0"/>
                <a:cs typeface="Times New Roman" panose="02020603050405020304" pitchFamily="18" charset="0"/>
              </a:rPr>
              <a:t>Y</a:t>
            </a:r>
            <a:r>
              <a:rPr lang="en-US" sz="3200" dirty="0">
                <a:latin typeface="Times New Roman" panose="02020603050405020304" pitchFamily="18" charset="0"/>
                <a:cs typeface="Times New Roman" panose="02020603050405020304" pitchFamily="18" charset="0"/>
              </a:rPr>
              <a:t> on Y;</a:t>
            </a:r>
          </a:p>
          <a:p>
            <a:r>
              <a:rPr lang="en-US" sz="3200" dirty="0">
                <a:latin typeface="Times New Roman" panose="02020603050405020304" pitchFamily="18" charset="0"/>
                <a:cs typeface="Times New Roman" panose="02020603050405020304" pitchFamily="18" charset="0"/>
              </a:rPr>
              <a:t> Find an MST T</a:t>
            </a:r>
            <a:r>
              <a:rPr lang="en-US" sz="3200" baseline="-25000" dirty="0">
                <a:latin typeface="Times New Roman" panose="02020603050405020304" pitchFamily="18" charset="0"/>
                <a:cs typeface="Times New Roman" panose="02020603050405020304" pitchFamily="18" charset="0"/>
              </a:rPr>
              <a:t>Y</a:t>
            </a:r>
            <a:r>
              <a:rPr lang="en-US" sz="3200" dirty="0">
                <a:latin typeface="Times New Roman" panose="02020603050405020304" pitchFamily="18" charset="0"/>
                <a:cs typeface="Times New Roman" panose="02020603050405020304" pitchFamily="18" charset="0"/>
              </a:rPr>
              <a:t> on G</a:t>
            </a:r>
            <a:r>
              <a:rPr lang="en-US" sz="3200" baseline="-25000" dirty="0">
                <a:latin typeface="Times New Roman" panose="02020603050405020304" pitchFamily="18" charset="0"/>
                <a:cs typeface="Times New Roman" panose="02020603050405020304" pitchFamily="18" charset="0"/>
              </a:rPr>
              <a:t>Y</a:t>
            </a:r>
            <a:r>
              <a:rPr lang="en-US" sz="3200" dirty="0">
                <a:latin typeface="Times New Roman" panose="02020603050405020304" pitchFamily="18" charset="0"/>
                <a:cs typeface="Times New Roman" panose="02020603050405020304" pitchFamily="18" charset="0"/>
              </a:rPr>
              <a:t>;</a:t>
            </a:r>
          </a:p>
          <a:p>
            <a:r>
              <a:rPr lang="en-US" sz="3200" dirty="0">
                <a:latin typeface="Times New Roman" panose="02020603050405020304" pitchFamily="18" charset="0"/>
                <a:cs typeface="Times New Roman" panose="02020603050405020304" pitchFamily="18" charset="0"/>
              </a:rPr>
              <a:t> Set T ←∅;</a:t>
            </a:r>
          </a:p>
          <a:p>
            <a:r>
              <a:rPr lang="en-US" sz="3200"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for</a:t>
            </a:r>
            <a:r>
              <a:rPr lang="en-US" sz="3200" dirty="0">
                <a:latin typeface="Times New Roman" panose="02020603050405020304" pitchFamily="18" charset="0"/>
                <a:cs typeface="Times New Roman" panose="02020603050405020304" pitchFamily="18" charset="0"/>
              </a:rPr>
              <a:t> each edge e = (u, v) ⊂ E(T</a:t>
            </a:r>
            <a:r>
              <a:rPr lang="en-US" sz="3200" baseline="-25000" dirty="0">
                <a:latin typeface="Times New Roman" panose="02020603050405020304" pitchFamily="18" charset="0"/>
                <a:cs typeface="Times New Roman" panose="02020603050405020304" pitchFamily="18" charset="0"/>
              </a:rPr>
              <a:t>Y</a:t>
            </a:r>
            <a:r>
              <a:rPr lang="en-US" sz="3200" dirty="0">
                <a:latin typeface="Times New Roman" panose="02020603050405020304" pitchFamily="18" charset="0"/>
                <a:cs typeface="Times New Roman" panose="02020603050405020304" pitchFamily="18" charset="0"/>
              </a:rPr>
              <a:t>) do</a:t>
            </a:r>
          </a:p>
          <a:p>
            <a:r>
              <a:rPr lang="en-US" sz="3200" dirty="0">
                <a:latin typeface="Times New Roman" panose="02020603050405020304" pitchFamily="18" charset="0"/>
                <a:cs typeface="Times New Roman" panose="02020603050405020304" pitchFamily="18" charset="0"/>
              </a:rPr>
              <a:t> 	Find a shortest path P from u to v on G</a:t>
            </a:r>
          </a:p>
          <a:p>
            <a:r>
              <a:rPr lang="en-US" sz="3200"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if</a:t>
            </a:r>
            <a:r>
              <a:rPr lang="en-US" sz="3200" dirty="0">
                <a:latin typeface="Times New Roman" panose="02020603050405020304" pitchFamily="18" charset="0"/>
                <a:cs typeface="Times New Roman" panose="02020603050405020304" pitchFamily="18" charset="0"/>
              </a:rPr>
              <a:t> P contains less than two vertices in T then</a:t>
            </a:r>
          </a:p>
          <a:p>
            <a:r>
              <a:rPr lang="en-US" sz="3200" dirty="0">
                <a:latin typeface="Times New Roman" panose="02020603050405020304" pitchFamily="18" charset="0"/>
                <a:cs typeface="Times New Roman" panose="02020603050405020304" pitchFamily="18" charset="0"/>
              </a:rPr>
              <a:t> 		Add P to T</a:t>
            </a:r>
          </a:p>
          <a:p>
            <a:r>
              <a:rPr lang="en-US" sz="3200"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end</a:t>
            </a:r>
          </a:p>
          <a:p>
            <a:r>
              <a:rPr lang="en-US" sz="3200"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else</a:t>
            </a:r>
          </a:p>
          <a:p>
            <a:r>
              <a:rPr lang="en-US" sz="3200" dirty="0">
                <a:latin typeface="Times New Roman" panose="02020603050405020304" pitchFamily="18" charset="0"/>
                <a:cs typeface="Times New Roman" panose="02020603050405020304" pitchFamily="18" charset="0"/>
              </a:rPr>
              <a:t> 		Let p</a:t>
            </a:r>
            <a:r>
              <a:rPr lang="en-US" sz="3200" baseline="-25000" dirty="0">
                <a:latin typeface="Times New Roman" panose="02020603050405020304" pitchFamily="18" charset="0"/>
                <a:cs typeface="Times New Roman" panose="02020603050405020304" pitchFamily="18" charset="0"/>
              </a:rPr>
              <a:t>i</a:t>
            </a:r>
            <a:r>
              <a:rPr lang="en-US" sz="3200" dirty="0">
                <a:latin typeface="Times New Roman" panose="02020603050405020304" pitchFamily="18" charset="0"/>
                <a:cs typeface="Times New Roman" panose="02020603050405020304" pitchFamily="18" charset="0"/>
              </a:rPr>
              <a:t> and </a:t>
            </a:r>
            <a:r>
              <a:rPr lang="en-US" sz="3200" dirty="0" err="1">
                <a:latin typeface="Times New Roman" panose="02020603050405020304" pitchFamily="18" charset="0"/>
                <a:cs typeface="Times New Roman" panose="02020603050405020304" pitchFamily="18" charset="0"/>
              </a:rPr>
              <a:t>p</a:t>
            </a:r>
            <a:r>
              <a:rPr lang="en-US" sz="3200" baseline="-25000" dirty="0" err="1">
                <a:latin typeface="Times New Roman" panose="02020603050405020304" pitchFamily="18" charset="0"/>
                <a:cs typeface="Times New Roman" panose="02020603050405020304" pitchFamily="18" charset="0"/>
              </a:rPr>
              <a:t>j</a:t>
            </a:r>
            <a:r>
              <a:rPr lang="en-US" sz="3200" baseline="-2500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be the first and last vertices already in T</a:t>
            </a:r>
          </a:p>
          <a:p>
            <a:r>
              <a:rPr lang="en-US" sz="3200" dirty="0">
                <a:latin typeface="Times New Roman" panose="02020603050405020304" pitchFamily="18" charset="0"/>
                <a:cs typeface="Times New Roman" panose="02020603050405020304" pitchFamily="18" charset="0"/>
              </a:rPr>
              <a:t> 		Add </a:t>
            </a:r>
            <a:r>
              <a:rPr lang="en-US" sz="3200" dirty="0" err="1">
                <a:latin typeface="Times New Roman" panose="02020603050405020304" pitchFamily="18" charset="0"/>
                <a:cs typeface="Times New Roman" panose="02020603050405020304" pitchFamily="18" charset="0"/>
              </a:rPr>
              <a:t>subpaths</a:t>
            </a:r>
            <a:r>
              <a:rPr lang="en-US" sz="3200" dirty="0">
                <a:latin typeface="Times New Roman" panose="02020603050405020304" pitchFamily="18" charset="0"/>
                <a:cs typeface="Times New Roman" panose="02020603050405020304" pitchFamily="18" charset="0"/>
              </a:rPr>
              <a:t> from u to p</a:t>
            </a:r>
            <a:r>
              <a:rPr lang="en-US" sz="3200" baseline="-25000" dirty="0">
                <a:latin typeface="Times New Roman" panose="02020603050405020304" pitchFamily="18" charset="0"/>
                <a:cs typeface="Times New Roman" panose="02020603050405020304" pitchFamily="18" charset="0"/>
              </a:rPr>
              <a:t>i</a:t>
            </a:r>
            <a:r>
              <a:rPr lang="en-US" sz="3200" dirty="0">
                <a:latin typeface="Times New Roman" panose="02020603050405020304" pitchFamily="18" charset="0"/>
                <a:cs typeface="Times New Roman" panose="02020603050405020304" pitchFamily="18" charset="0"/>
              </a:rPr>
              <a:t> and from </a:t>
            </a:r>
            <a:r>
              <a:rPr lang="en-US" sz="3200" dirty="0" err="1">
                <a:latin typeface="Times New Roman" panose="02020603050405020304" pitchFamily="18" charset="0"/>
                <a:cs typeface="Times New Roman" panose="02020603050405020304" pitchFamily="18" charset="0"/>
              </a:rPr>
              <a:t>p</a:t>
            </a:r>
            <a:r>
              <a:rPr lang="en-US" sz="3200" baseline="-25000" dirty="0" err="1">
                <a:latin typeface="Times New Roman" panose="02020603050405020304" pitchFamily="18" charset="0"/>
                <a:cs typeface="Times New Roman" panose="02020603050405020304" pitchFamily="18" charset="0"/>
              </a:rPr>
              <a:t>j</a:t>
            </a:r>
            <a:r>
              <a:rPr lang="en-US" sz="3200" dirty="0">
                <a:latin typeface="Times New Roman" panose="02020603050405020304" pitchFamily="18" charset="0"/>
                <a:cs typeface="Times New Roman" panose="02020603050405020304" pitchFamily="18" charset="0"/>
              </a:rPr>
              <a:t> to v</a:t>
            </a:r>
          </a:p>
          <a:p>
            <a:r>
              <a:rPr lang="en-US" sz="3200"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end</a:t>
            </a:r>
          </a:p>
          <a:p>
            <a:r>
              <a:rPr lang="en-US" sz="3200"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end</a:t>
            </a:r>
            <a:endParaRPr lang="en-IN" sz="3200" b="1" dirty="0">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5AB6E8D9-09CA-761B-2362-B0C686C7C46B}"/>
              </a:ext>
            </a:extLst>
          </p:cNvPr>
          <p:cNvCxnSpPr>
            <a:cxnSpLocks/>
          </p:cNvCxnSpPr>
          <p:nvPr/>
        </p:nvCxnSpPr>
        <p:spPr>
          <a:xfrm>
            <a:off x="1295400" y="3162300"/>
            <a:ext cx="1447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6BF10B9A-27A7-825A-72B2-A61BCA0C66A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2">
              <a:lumMod val="90000"/>
            </a:schemeClr>
          </a:solidFill>
        </p:spPr>
        <p:txBody>
          <a:bodyPr/>
          <a:lstStyle/>
          <a:p>
            <a:endParaRPr lang="en-IN" dirty="0"/>
          </a:p>
        </p:txBody>
      </p:sp>
      <p:sp>
        <p:nvSpPr>
          <p:cNvPr id="4" name="TextBox 4"/>
          <p:cNvSpPr txBox="1"/>
          <p:nvPr/>
        </p:nvSpPr>
        <p:spPr>
          <a:xfrm>
            <a:off x="2819400" y="780202"/>
            <a:ext cx="13199821" cy="1019188"/>
          </a:xfrm>
          <a:prstGeom prst="rect">
            <a:avLst/>
          </a:prstGeom>
        </p:spPr>
        <p:txBody>
          <a:bodyPr lIns="0" tIns="0" rIns="0" bIns="0" rtlCol="0" anchor="t">
            <a:spAutoFit/>
          </a:bodyPr>
          <a:lstStyle/>
          <a:p>
            <a:pPr marL="0" lvl="0" indent="0" algn="ctr">
              <a:lnSpc>
                <a:spcPts val="7725"/>
              </a:lnSpc>
            </a:pPr>
            <a:r>
              <a:rPr lang="en-US" sz="7500" b="1" spc="210" dirty="0">
                <a:solidFill>
                  <a:srgbClr val="032E27"/>
                </a:solidFill>
                <a:latin typeface="Times New Roman" panose="02020603050405020304" pitchFamily="18" charset="0"/>
                <a:cs typeface="Times New Roman" panose="02020603050405020304" pitchFamily="18" charset="0"/>
              </a:rPr>
              <a:t>APPROXIMATION</a:t>
            </a:r>
          </a:p>
        </p:txBody>
      </p:sp>
      <p:sp>
        <p:nvSpPr>
          <p:cNvPr id="6" name="TextBox 5">
            <a:extLst>
              <a:ext uri="{FF2B5EF4-FFF2-40B4-BE49-F238E27FC236}">
                <a16:creationId xmlns:a16="http://schemas.microsoft.com/office/drawing/2014/main" id="{8CA7EAC8-B882-4162-F9C3-DBBFD203C32A}"/>
              </a:ext>
            </a:extLst>
          </p:cNvPr>
          <p:cNvSpPr txBox="1"/>
          <p:nvPr/>
        </p:nvSpPr>
        <p:spPr>
          <a:xfrm>
            <a:off x="762000" y="2247900"/>
            <a:ext cx="16230600" cy="6001643"/>
          </a:xfrm>
          <a:prstGeom prst="rect">
            <a:avLst/>
          </a:prstGeom>
          <a:noFill/>
        </p:spPr>
        <p:txBody>
          <a:bodyPr wrap="square">
            <a:spAutoFit/>
          </a:bodyPr>
          <a:lstStyle/>
          <a:p>
            <a:pPr marL="685800" indent="-685800" algn="just">
              <a:buFont typeface="Wingdings" panose="05000000000000000000" pitchFamily="2" charset="2"/>
              <a:buChar char="q"/>
            </a:pPr>
            <a:r>
              <a:rPr lang="en-US" sz="4800" dirty="0">
                <a:solidFill>
                  <a:srgbClr val="002060"/>
                </a:solidFill>
                <a:latin typeface="Times New Roman" panose="02020603050405020304" pitchFamily="18" charset="0"/>
                <a:cs typeface="Times New Roman" panose="02020603050405020304" pitchFamily="18" charset="0"/>
              </a:rPr>
              <a:t>Approximation algorithms </a:t>
            </a:r>
            <a:r>
              <a:rPr lang="en-US" sz="4800" dirty="0">
                <a:latin typeface="Times New Roman" panose="02020603050405020304" pitchFamily="18" charset="0"/>
                <a:cs typeface="Times New Roman" panose="02020603050405020304" pitchFamily="18" charset="0"/>
              </a:rPr>
              <a:t>are used in the Steiner Tree problem because exact algorithms often have prohibitive computational complexity. </a:t>
            </a:r>
          </a:p>
          <a:p>
            <a:pPr marL="685800" indent="-685800" algn="just">
              <a:buFont typeface="Wingdings" panose="05000000000000000000" pitchFamily="2" charset="2"/>
              <a:buChar char="q"/>
            </a:pPr>
            <a:endParaRPr lang="en-US" sz="4800" dirty="0">
              <a:latin typeface="Times New Roman" panose="02020603050405020304" pitchFamily="18" charset="0"/>
              <a:cs typeface="Times New Roman" panose="02020603050405020304" pitchFamily="18" charset="0"/>
            </a:endParaRPr>
          </a:p>
          <a:p>
            <a:pPr marL="685800" indent="-685800" algn="just">
              <a:buFont typeface="Wingdings" panose="05000000000000000000" pitchFamily="2" charset="2"/>
              <a:buChar char="q"/>
            </a:pPr>
            <a:r>
              <a:rPr lang="en-US" sz="4800" dirty="0">
                <a:latin typeface="Times New Roman" panose="02020603050405020304" pitchFamily="18" charset="0"/>
                <a:cs typeface="Times New Roman" panose="02020603050405020304" pitchFamily="18" charset="0"/>
              </a:rPr>
              <a:t>The Steiner Tree problem is NP-hard, which means that solving it exactly (finding the optimal solution) can be extremely time-consuming, especially as the number of terminals and potential Steiner points increases. </a:t>
            </a:r>
          </a:p>
        </p:txBody>
      </p:sp>
    </p:spTree>
    <p:extLst>
      <p:ext uri="{BB962C8B-B14F-4D97-AF65-F5344CB8AC3E}">
        <p14:creationId xmlns:p14="http://schemas.microsoft.com/office/powerpoint/2010/main" val="394285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6BF10B9A-27A7-825A-72B2-A61BCA0C66A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2">
              <a:lumMod val="90000"/>
            </a:schemeClr>
          </a:solidFill>
        </p:spPr>
        <p:txBody>
          <a:bodyPr/>
          <a:lstStyle/>
          <a:p>
            <a:endParaRPr lang="en-IN" dirty="0"/>
          </a:p>
        </p:txBody>
      </p:sp>
      <p:sp>
        <p:nvSpPr>
          <p:cNvPr id="4" name="TextBox 4"/>
          <p:cNvSpPr txBox="1"/>
          <p:nvPr/>
        </p:nvSpPr>
        <p:spPr>
          <a:xfrm>
            <a:off x="2819400" y="780202"/>
            <a:ext cx="13199821" cy="1019188"/>
          </a:xfrm>
          <a:prstGeom prst="rect">
            <a:avLst/>
          </a:prstGeom>
        </p:spPr>
        <p:txBody>
          <a:bodyPr lIns="0" tIns="0" rIns="0" bIns="0" rtlCol="0" anchor="t">
            <a:spAutoFit/>
          </a:bodyPr>
          <a:lstStyle/>
          <a:p>
            <a:pPr marL="0" lvl="0" indent="0" algn="ctr">
              <a:lnSpc>
                <a:spcPts val="7725"/>
              </a:lnSpc>
            </a:pPr>
            <a:r>
              <a:rPr lang="en-US" sz="7500" b="1" spc="210" dirty="0">
                <a:solidFill>
                  <a:srgbClr val="032E27"/>
                </a:solidFill>
                <a:latin typeface="Times New Roman" panose="02020603050405020304" pitchFamily="18" charset="0"/>
                <a:cs typeface="Times New Roman" panose="02020603050405020304" pitchFamily="18" charset="0"/>
              </a:rPr>
              <a:t>APPROXIMATION</a:t>
            </a:r>
          </a:p>
        </p:txBody>
      </p:sp>
      <p:sp>
        <p:nvSpPr>
          <p:cNvPr id="6" name="TextBox 5">
            <a:extLst>
              <a:ext uri="{FF2B5EF4-FFF2-40B4-BE49-F238E27FC236}">
                <a16:creationId xmlns:a16="http://schemas.microsoft.com/office/drawing/2014/main" id="{8CA7EAC8-B882-4162-F9C3-DBBFD203C32A}"/>
              </a:ext>
            </a:extLst>
          </p:cNvPr>
          <p:cNvSpPr txBox="1"/>
          <p:nvPr/>
        </p:nvSpPr>
        <p:spPr>
          <a:xfrm>
            <a:off x="762000" y="2247900"/>
            <a:ext cx="16230600" cy="6463308"/>
          </a:xfrm>
          <a:prstGeom prst="rect">
            <a:avLst/>
          </a:prstGeom>
          <a:noFill/>
        </p:spPr>
        <p:txBody>
          <a:bodyPr wrap="square">
            <a:spAutoFit/>
          </a:bodyPr>
          <a:lstStyle/>
          <a:p>
            <a:pPr marL="685800" indent="-685800" algn="just">
              <a:buFont typeface="Wingdings" panose="05000000000000000000" pitchFamily="2" charset="2"/>
              <a:buChar char="q"/>
            </a:pPr>
            <a:r>
              <a:rPr lang="en-US" sz="4600" dirty="0">
                <a:latin typeface="Times New Roman" panose="02020603050405020304" pitchFamily="18" charset="0"/>
                <a:cs typeface="Times New Roman" panose="02020603050405020304" pitchFamily="18" charset="0"/>
              </a:rPr>
              <a:t>In practical scenarios, the problem size can become so large that finding an exact solution becomes computationally infeasible. </a:t>
            </a:r>
          </a:p>
          <a:p>
            <a:pPr marL="685800" indent="-685800" algn="just">
              <a:buFont typeface="Wingdings" panose="05000000000000000000" pitchFamily="2" charset="2"/>
              <a:buChar char="q"/>
            </a:pPr>
            <a:endParaRPr lang="en-US" sz="4600" dirty="0">
              <a:latin typeface="Times New Roman" panose="02020603050405020304" pitchFamily="18" charset="0"/>
              <a:cs typeface="Times New Roman" panose="02020603050405020304" pitchFamily="18" charset="0"/>
            </a:endParaRPr>
          </a:p>
          <a:p>
            <a:pPr marL="685800" indent="-685800" algn="just">
              <a:buFont typeface="Wingdings" panose="05000000000000000000" pitchFamily="2" charset="2"/>
              <a:buChar char="q"/>
            </a:pPr>
            <a:r>
              <a:rPr lang="en-US" sz="4600" dirty="0">
                <a:latin typeface="Times New Roman" panose="02020603050405020304" pitchFamily="18" charset="0"/>
                <a:cs typeface="Times New Roman" panose="02020603050405020304" pitchFamily="18" charset="0"/>
              </a:rPr>
              <a:t>Approximation algorithms provide a trade-off between solution quality and computational efficiency. They aim to find solutions that are close to optimal within a reasonable amount of time. </a:t>
            </a:r>
          </a:p>
          <a:p>
            <a:pPr marL="685800" indent="-685800" algn="just">
              <a:buFont typeface="Wingdings" panose="05000000000000000000" pitchFamily="2" charset="2"/>
              <a:buChar char="q"/>
            </a:pPr>
            <a:endParaRPr lang="en-US" sz="4600" dirty="0">
              <a:latin typeface="Times New Roman" panose="02020603050405020304" pitchFamily="18" charset="0"/>
              <a:cs typeface="Times New Roman" panose="02020603050405020304" pitchFamily="18" charset="0"/>
            </a:endParaRPr>
          </a:p>
          <a:p>
            <a:pPr marL="685800" indent="-685800" algn="just">
              <a:buFont typeface="Wingdings" panose="05000000000000000000" pitchFamily="2" charset="2"/>
              <a:buChar char="q"/>
            </a:pPr>
            <a:r>
              <a:rPr lang="en-US" sz="4600" dirty="0">
                <a:latin typeface="Times New Roman" panose="02020603050405020304" pitchFamily="18" charset="0"/>
                <a:cs typeface="Times New Roman" panose="02020603050405020304" pitchFamily="18" charset="0"/>
              </a:rPr>
              <a:t>While these solutions may not be guaranteed to be the best possible, they are often acceptable for practical purposes.</a:t>
            </a:r>
          </a:p>
        </p:txBody>
      </p:sp>
    </p:spTree>
    <p:extLst>
      <p:ext uri="{BB962C8B-B14F-4D97-AF65-F5344CB8AC3E}">
        <p14:creationId xmlns:p14="http://schemas.microsoft.com/office/powerpoint/2010/main" val="36264109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849</TotalTime>
  <Words>1876</Words>
  <Application>Microsoft Office PowerPoint</Application>
  <PresentationFormat>Custom</PresentationFormat>
  <Paragraphs>166</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Times New Roman</vt:lpstr>
      <vt:lpstr>Quicksand Bold</vt:lpstr>
      <vt:lpstr>Arial</vt:lpstr>
      <vt:lpstr>Calibri</vt:lpstr>
      <vt:lpstr>Atkinson Hyperlegible Bold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Illustrated Advances and Challenges in Science Presentation</dc:title>
  <dc:creator>ASUS</dc:creator>
  <cp:lastModifiedBy>Thota Madhumitha</cp:lastModifiedBy>
  <cp:revision>75</cp:revision>
  <dcterms:created xsi:type="dcterms:W3CDTF">2006-08-16T00:00:00Z</dcterms:created>
  <dcterms:modified xsi:type="dcterms:W3CDTF">2024-04-06T09:50:04Z</dcterms:modified>
  <dc:identifier>DAGBA-Qf56U</dc:identifier>
</cp:coreProperties>
</file>